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4"/>
  </p:notesMasterIdLst>
  <p:sldIdLst>
    <p:sldId id="256" r:id="rId2"/>
    <p:sldId id="261" r:id="rId3"/>
    <p:sldId id="295" r:id="rId4"/>
    <p:sldId id="298" r:id="rId5"/>
    <p:sldId id="297" r:id="rId6"/>
    <p:sldId id="296" r:id="rId7"/>
    <p:sldId id="299" r:id="rId8"/>
    <p:sldId id="302" r:id="rId9"/>
    <p:sldId id="300" r:id="rId10"/>
    <p:sldId id="301" r:id="rId11"/>
    <p:sldId id="303" r:id="rId12"/>
    <p:sldId id="294" r:id="rId13"/>
    <p:sldId id="288" r:id="rId14"/>
    <p:sldId id="286" r:id="rId15"/>
    <p:sldId id="315" r:id="rId16"/>
    <p:sldId id="404" r:id="rId17"/>
    <p:sldId id="340" r:id="rId18"/>
    <p:sldId id="262" r:id="rId19"/>
    <p:sldId id="258" r:id="rId20"/>
    <p:sldId id="332" r:id="rId21"/>
    <p:sldId id="362" r:id="rId22"/>
    <p:sldId id="367" r:id="rId23"/>
    <p:sldId id="352" r:id="rId24"/>
    <p:sldId id="361" r:id="rId25"/>
    <p:sldId id="360" r:id="rId26"/>
    <p:sldId id="351" r:id="rId27"/>
    <p:sldId id="379" r:id="rId28"/>
    <p:sldId id="380" r:id="rId29"/>
    <p:sldId id="388" r:id="rId30"/>
    <p:sldId id="381" r:id="rId31"/>
    <p:sldId id="337" r:id="rId32"/>
    <p:sldId id="363" r:id="rId33"/>
    <p:sldId id="366" r:id="rId34"/>
    <p:sldId id="365" r:id="rId35"/>
    <p:sldId id="364" r:id="rId36"/>
    <p:sldId id="370" r:id="rId37"/>
    <p:sldId id="369" r:id="rId38"/>
    <p:sldId id="368" r:id="rId39"/>
    <p:sldId id="372" r:id="rId40"/>
    <p:sldId id="371" r:id="rId41"/>
    <p:sldId id="357" r:id="rId42"/>
    <p:sldId id="336" r:id="rId43"/>
    <p:sldId id="384" r:id="rId44"/>
    <p:sldId id="385" r:id="rId45"/>
    <p:sldId id="386" r:id="rId46"/>
    <p:sldId id="387" r:id="rId47"/>
    <p:sldId id="270" r:id="rId48"/>
    <p:sldId id="324" r:id="rId49"/>
    <p:sldId id="323" r:id="rId50"/>
    <p:sldId id="325" r:id="rId51"/>
    <p:sldId id="420" r:id="rId52"/>
    <p:sldId id="338" r:id="rId53"/>
    <p:sldId id="260" r:id="rId54"/>
    <p:sldId id="407" r:id="rId55"/>
    <p:sldId id="406" r:id="rId56"/>
    <p:sldId id="405" r:id="rId57"/>
    <p:sldId id="320" r:id="rId58"/>
    <p:sldId id="321" r:id="rId59"/>
    <p:sldId id="335" r:id="rId60"/>
    <p:sldId id="373" r:id="rId61"/>
    <p:sldId id="382" r:id="rId62"/>
    <p:sldId id="391" r:id="rId63"/>
    <p:sldId id="390" r:id="rId64"/>
    <p:sldId id="389" r:id="rId65"/>
    <p:sldId id="426" r:id="rId66"/>
    <p:sldId id="427" r:id="rId67"/>
    <p:sldId id="428" r:id="rId68"/>
    <p:sldId id="429" r:id="rId69"/>
    <p:sldId id="339" r:id="rId70"/>
    <p:sldId id="322" r:id="rId71"/>
    <p:sldId id="409" r:id="rId72"/>
    <p:sldId id="410" r:id="rId73"/>
    <p:sldId id="408" r:id="rId74"/>
    <p:sldId id="331" r:id="rId75"/>
    <p:sldId id="403" r:id="rId76"/>
    <p:sldId id="343" r:id="rId77"/>
    <p:sldId id="401" r:id="rId78"/>
    <p:sldId id="412" r:id="rId79"/>
    <p:sldId id="411" r:id="rId80"/>
    <p:sldId id="402" r:id="rId81"/>
    <p:sldId id="374" r:id="rId82"/>
    <p:sldId id="349" r:id="rId83"/>
    <p:sldId id="430" r:id="rId84"/>
    <p:sldId id="432" r:id="rId85"/>
    <p:sldId id="431" r:id="rId86"/>
    <p:sldId id="421" r:id="rId87"/>
    <p:sldId id="342" r:id="rId88"/>
    <p:sldId id="350" r:id="rId89"/>
    <p:sldId id="353" r:id="rId90"/>
    <p:sldId id="334" r:id="rId91"/>
    <p:sldId id="333" r:id="rId92"/>
    <p:sldId id="422" r:id="rId93"/>
    <p:sldId id="413" r:id="rId94"/>
    <p:sldId id="414" r:id="rId95"/>
    <p:sldId id="415" r:id="rId96"/>
    <p:sldId id="416" r:id="rId97"/>
    <p:sldId id="375" r:id="rId98"/>
    <p:sldId id="376" r:id="rId99"/>
    <p:sldId id="377" r:id="rId100"/>
    <p:sldId id="383" r:id="rId101"/>
    <p:sldId id="399" r:id="rId102"/>
    <p:sldId id="354" r:id="rId103"/>
    <p:sldId id="341" r:id="rId104"/>
    <p:sldId id="400" r:id="rId105"/>
    <p:sldId id="418" r:id="rId106"/>
    <p:sldId id="358" r:id="rId107"/>
    <p:sldId id="417" r:id="rId108"/>
    <p:sldId id="423" r:id="rId109"/>
    <p:sldId id="347" r:id="rId110"/>
    <p:sldId id="393" r:id="rId111"/>
    <p:sldId id="397" r:id="rId112"/>
    <p:sldId id="344" r:id="rId113"/>
    <p:sldId id="419" r:id="rId114"/>
    <p:sldId id="396" r:id="rId115"/>
    <p:sldId id="345" r:id="rId116"/>
    <p:sldId id="346" r:id="rId117"/>
    <p:sldId id="359" r:id="rId118"/>
    <p:sldId id="378" r:id="rId119"/>
    <p:sldId id="424" r:id="rId120"/>
    <p:sldId id="425" r:id="rId121"/>
    <p:sldId id="317" r:id="rId122"/>
    <p:sldId id="283" r:id="rId123"/>
    <p:sldId id="284" r:id="rId124"/>
    <p:sldId id="285" r:id="rId125"/>
    <p:sldId id="292" r:id="rId126"/>
    <p:sldId id="326" r:id="rId127"/>
    <p:sldId id="327" r:id="rId128"/>
    <p:sldId id="293" r:id="rId129"/>
    <p:sldId id="290" r:id="rId130"/>
    <p:sldId id="304" r:id="rId131"/>
    <p:sldId id="287" r:id="rId132"/>
    <p:sldId id="291" r:id="rId1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E0002"/>
    <a:srgbClr val="B46E22"/>
    <a:srgbClr val="A76722"/>
    <a:srgbClr val="BE762A"/>
    <a:srgbClr val="D19845"/>
    <a:srgbClr val="A16837"/>
    <a:srgbClr val="B47E2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Style à thème 1 - Accentuation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2833802-FEF1-4C79-8D5D-14CF1EAF98D9}" styleName="Style léger 2 - Accentuation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21" autoAdjust="0"/>
    <p:restoredTop sz="94660"/>
  </p:normalViewPr>
  <p:slideViewPr>
    <p:cSldViewPr snapToGrid="0" snapToObjects="1">
      <p:cViewPr varScale="1">
        <p:scale>
          <a:sx n="90" d="100"/>
          <a:sy n="90" d="100"/>
        </p:scale>
        <p:origin x="1422" y="33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23E2328-4E20-4327-A00A-345404410F81}" type="datetimeFigureOut">
              <a:rPr lang="fr-FR" smtClean="0"/>
              <a:pPr/>
              <a:t>20/05/2019</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386E6B5-7594-4B82-950B-DA87FCCAD90C}" type="slidenum">
              <a:rPr lang="fr-FR" smtClean="0"/>
              <a:pPr/>
              <a:t>‹N°›</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124200"/>
            <a:ext cx="6477000" cy="1914144"/>
          </a:xfr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r>
              <a:rPr lang="en-US"/>
              <a:t>Click to edit Master title style</a:t>
            </a:r>
            <a:endParaRPr/>
          </a:p>
        </p:txBody>
      </p:sp>
      <p:sp>
        <p:nvSpPr>
          <p:cNvPr id="3" name="Subtitle 2"/>
          <p:cNvSpPr>
            <a:spLocks noGrp="1"/>
          </p:cNvSpPr>
          <p:nvPr>
            <p:ph type="subTitle" idx="1"/>
          </p:nvPr>
        </p:nvSpPr>
        <p:spPr>
          <a:xfrm>
            <a:off x="2209800" y="5056632"/>
            <a:ext cx="6477000" cy="1174088"/>
          </a:xfrm>
        </p:spPr>
        <p:txBody>
          <a:bodyPr vert="horz" lIns="91440"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457200" y="6300216"/>
            <a:ext cx="19842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fld id="{2DF66AD8-BC4A-4004-9882-414398D930CA}" type="datetimeFigureOut">
              <a:rPr lang="en-US" smtClean="0"/>
              <a:pPr/>
              <a:t>5/20/2019</a:t>
            </a:fld>
            <a:endParaRPr lang="en-US"/>
          </a:p>
        </p:txBody>
      </p:sp>
      <p:sp>
        <p:nvSpPr>
          <p:cNvPr id="5" name="Footer Placeholder 4"/>
          <p:cNvSpPr>
            <a:spLocks noGrp="1"/>
          </p:cNvSpPr>
          <p:nvPr>
            <p:ph type="ftr" sz="quarter" idx="11"/>
          </p:nvPr>
        </p:nvSpPr>
        <p:spPr>
          <a:xfrm>
            <a:off x="3959352" y="6300216"/>
            <a:ext cx="38130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endParaRPr lang="en-US"/>
          </a:p>
        </p:txBody>
      </p:sp>
      <p:sp>
        <p:nvSpPr>
          <p:cNvPr id="6" name="Slide Number Placeholder 5"/>
          <p:cNvSpPr>
            <a:spLocks noGrp="1"/>
          </p:cNvSpPr>
          <p:nvPr>
            <p:ph type="sldNum" sz="quarter" idx="12"/>
          </p:nvPr>
        </p:nvSpPr>
        <p:spPr>
          <a:xfrm>
            <a:off x="8275320" y="6300216"/>
            <a:ext cx="685800" cy="274320"/>
          </a:xfrm>
        </p:spPr>
        <p:txBody>
          <a:bodyPr vert="horz" lIns="91440" tIns="45720" rIns="91440" bIns="45720" rtlCol="0" anchor="ctr"/>
          <a:lstStyle>
            <a:lvl1pPr marL="0" algn="r" defTabSz="914400" rtl="0" eaLnBrk="1" latinLnBrk="0" hangingPunct="1">
              <a:defRPr sz="1100" kern="1200">
                <a:solidFill>
                  <a:schemeClr val="tx1"/>
                </a:solidFill>
                <a:latin typeface="Rockwell" pitchFamily="18" charset="0"/>
                <a:ea typeface="+mn-ea"/>
                <a:cs typeface="+mn-cs"/>
              </a:defRPr>
            </a:lvl1pPr>
          </a:lstStyle>
          <a:p>
            <a:fld id="{B9D2C864-9362-43C7-A136-D9C41D93A96D}"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5" name="Date Placeholder 4"/>
          <p:cNvSpPr>
            <a:spLocks noGrp="1"/>
          </p:cNvSpPr>
          <p:nvPr>
            <p:ph type="dt" sz="half" idx="10"/>
          </p:nvPr>
        </p:nvSpPr>
        <p:spPr/>
        <p:txBody>
          <a:bodyPr/>
          <a:lstStyle/>
          <a:p>
            <a:fld id="{2DF66AD8-BC4A-4004-9882-414398D930CA}" type="datetimeFigureOut">
              <a:rPr lang="en-US" smtClean="0"/>
              <a:pPr/>
              <a:t>5/20/2019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pPr/>
              <a:t>‹N°›</a:t>
            </a:fld>
            <a:endParaRPr lang="en-US"/>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tabLst/>
              <a:defRPr sz="1800"/>
            </a:lvl6pPr>
            <a:lvl7pPr marL="2290763" indent="-344488">
              <a:tabLst/>
              <a:defRPr sz="1800"/>
            </a:lvl7pPr>
            <a:lvl8pPr marL="2290763" indent="-344488">
              <a:tabLst/>
              <a:defRPr sz="1800"/>
            </a:lvl8pPr>
            <a:lvl9pPr marL="2290763" indent="-344488">
              <a:tabLst/>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10"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914400"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5" name="Date Placeholder 4"/>
          <p:cNvSpPr>
            <a:spLocks noGrp="1"/>
          </p:cNvSpPr>
          <p:nvPr>
            <p:ph type="dt" sz="half" idx="10"/>
          </p:nvPr>
        </p:nvSpPr>
        <p:spPr/>
        <p:txBody>
          <a:bodyPr/>
          <a:lstStyle/>
          <a:p>
            <a:fld id="{2DF66AD8-BC4A-4004-9882-414398D930CA}" type="datetimeFigureOut">
              <a:rPr lang="en-US" smtClean="0"/>
              <a:pPr/>
              <a:t>5/20/2019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pPr/>
              <a:t>‹N°›</a:t>
            </a:fld>
            <a:endParaRPr lang="en-US"/>
          </a:p>
        </p:txBody>
      </p:sp>
      <p:sp>
        <p:nvSpPr>
          <p:cNvPr id="8" name="Content Placeholder 2"/>
          <p:cNvSpPr>
            <a:spLocks noGrp="1"/>
          </p:cNvSpPr>
          <p:nvPr>
            <p:ph sz="half" idx="13"/>
          </p:nvPr>
        </p:nvSpPr>
        <p:spPr>
          <a:xfrm>
            <a:off x="914400"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2DF66AD8-BC4A-4004-9882-414398D930CA}" type="datetimeFigureOut">
              <a:rPr lang="en-US" smtClean="0"/>
              <a:pPr/>
              <a:t>5/20/2019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D2C864-9362-43C7-A136-D9C41D93A96D}" type="slidenum">
              <a:rPr lang="en-US" smtClean="0"/>
              <a:pPr/>
              <a:t>‹N°›</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F66AD8-BC4A-4004-9882-414398D930CA}" type="datetimeFigureOut">
              <a:rPr lang="en-US" smtClean="0"/>
              <a:pPr/>
              <a:t>5/20/2019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D2C864-9362-43C7-A136-D9C41D93A96D}" type="slidenum">
              <a:rPr lang="en-US" smtClean="0"/>
              <a:pPr/>
              <a:t>‹N°›</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690048"/>
            <a:ext cx="3563938" cy="1162050"/>
          </a:xfrm>
        </p:spPr>
        <p:txBody>
          <a:bodyPr tIns="0" bIns="0" anchor="b"/>
          <a:lstStyle>
            <a:lvl1pPr algn="l">
              <a:lnSpc>
                <a:spcPts val="4600"/>
              </a:lnSpc>
              <a:defRPr sz="4200" b="1"/>
            </a:lvl1pPr>
          </a:lstStyle>
          <a:p>
            <a:r>
              <a:rPr lang="en-US"/>
              <a:t>Click to edit Master title style</a:t>
            </a:r>
            <a:endParaRPr/>
          </a:p>
        </p:txBody>
      </p:sp>
      <p:sp>
        <p:nvSpPr>
          <p:cNvPr id="3" name="Content Placeholder 2"/>
          <p:cNvSpPr>
            <a:spLocks noGrp="1"/>
          </p:cNvSpPr>
          <p:nvPr>
            <p:ph idx="1"/>
          </p:nvPr>
        </p:nvSpPr>
        <p:spPr>
          <a:xfrm>
            <a:off x="4667250" y="368490"/>
            <a:ext cx="3566160" cy="5627498"/>
          </a:xfrm>
        </p:spPr>
        <p:txBody>
          <a:bodyPr/>
          <a:lstStyle>
            <a:lvl1pPr>
              <a:defRPr sz="2200"/>
            </a:lvl1pPr>
            <a:lvl2pPr>
              <a:defRPr sz="2000"/>
            </a:lvl2pPr>
            <a:lvl3pPr>
              <a:defRPr sz="1800"/>
            </a:lvl3pPr>
            <a:lvl4pPr>
              <a:defRPr sz="1800"/>
            </a:lvl4pPr>
            <a:lvl5pPr>
              <a:defRPr sz="1800"/>
            </a:lvl5pPr>
            <a:lvl6pPr>
              <a:defRPr sz="2000"/>
            </a:lvl6pPr>
            <a:lvl7pPr marL="2290763" indent="-344488">
              <a:defRPr sz="2000"/>
            </a:lvl7pPr>
            <a:lvl8pPr marL="2290763" indent="-344488">
              <a:defRPr sz="2000"/>
            </a:lvl8pPr>
            <a:lvl9pPr marL="2290763" indent="-344488">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4" name="Text Placeholder 3"/>
          <p:cNvSpPr>
            <a:spLocks noGrp="1"/>
          </p:cNvSpPr>
          <p:nvPr>
            <p:ph type="body" sz="half" idx="2"/>
          </p:nvPr>
        </p:nvSpPr>
        <p:spPr>
          <a:xfrm>
            <a:off x="914398" y="2866030"/>
            <a:ext cx="3563938"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2DF66AD8-BC4A-4004-9882-414398D930CA}" type="datetimeFigureOut">
              <a:rPr lang="en-US" smtClean="0"/>
              <a:pPr/>
              <a:t>5/20/2019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pPr/>
              <a:t>‹N°›</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17546" y="1524000"/>
            <a:ext cx="3566160" cy="1162050"/>
          </a:xfrm>
        </p:spPr>
        <p:txBody>
          <a:bodyPr tIns="0" bIns="0" anchor="b"/>
          <a:lstStyle>
            <a:lvl1pPr algn="l">
              <a:lnSpc>
                <a:spcPts val="4600"/>
              </a:lnSpc>
              <a:defRPr sz="4200" b="1"/>
            </a:lvl1pPr>
          </a:lstStyle>
          <a:p>
            <a:r>
              <a:rPr lang="en-US"/>
              <a:t>Click to edit Master title style</a:t>
            </a:r>
            <a:endParaRPr/>
          </a:p>
        </p:txBody>
      </p:sp>
      <p:sp>
        <p:nvSpPr>
          <p:cNvPr id="4" name="Text Placeholder 3"/>
          <p:cNvSpPr>
            <a:spLocks noGrp="1"/>
          </p:cNvSpPr>
          <p:nvPr>
            <p:ph type="body" sz="half" idx="2"/>
          </p:nvPr>
        </p:nvSpPr>
        <p:spPr>
          <a:xfrm>
            <a:off x="5017544"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2DF66AD8-BC4A-4004-9882-414398D930CA}" type="datetimeFigureOut">
              <a:rPr lang="en-US" smtClean="0"/>
              <a:pPr/>
              <a:t>5/20/2019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pPr/>
              <a:t>‹N°›</a:t>
            </a:fld>
            <a:endParaRPr lang="en-US"/>
          </a:p>
        </p:txBody>
      </p:sp>
      <p:grpSp>
        <p:nvGrpSpPr>
          <p:cNvPr id="3" name="Group 7"/>
          <p:cNvGrpSpPr/>
          <p:nvPr/>
        </p:nvGrpSpPr>
        <p:grpSpPr>
          <a:xfrm rot="21421631">
            <a:off x="629028" y="505650"/>
            <a:ext cx="3850925" cy="5516274"/>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4"/>
          </p:nvPr>
        </p:nvSpPr>
        <p:spPr>
          <a:xfrm rot="21421631">
            <a:off x="808793" y="667560"/>
            <a:ext cx="3468664" cy="5124723"/>
          </a:xfrm>
          <a:solidFill>
            <a:schemeClr val="bg1">
              <a:lumMod val="85000"/>
            </a:schemeClr>
          </a:solidFill>
        </p:spPr>
        <p:txBody>
          <a:bodyPr/>
          <a:lstStyle>
            <a:lvl1pPr>
              <a:buNone/>
              <a:defRPr/>
            </a:lvl1pPr>
          </a:lstStyle>
          <a:p>
            <a:r>
              <a:rPr lang="en-US"/>
              <a:t>Click icon to add picture</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grpSp>
        <p:nvGrpSpPr>
          <p:cNvPr id="3" name="Group 13"/>
          <p:cNvGrpSpPr/>
          <p:nvPr/>
        </p:nvGrpSpPr>
        <p:grpSpPr>
          <a:xfrm rot="21214351">
            <a:off x="313409" y="3520798"/>
            <a:ext cx="4088024" cy="302602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6"/>
          </p:nvPr>
        </p:nvSpPr>
        <p:spPr>
          <a:xfrm rot="21214351">
            <a:off x="491057" y="3682579"/>
            <a:ext cx="3704109" cy="2697083"/>
          </a:xfrm>
          <a:solidFill>
            <a:schemeClr val="bg1">
              <a:lumMod val="85000"/>
            </a:schemeClr>
          </a:solidFill>
        </p:spPr>
        <p:txBody>
          <a:bodyPr/>
          <a:lstStyle>
            <a:lvl1pPr>
              <a:buNone/>
              <a:defRPr/>
            </a:lvl1pPr>
          </a:lstStyle>
          <a:p>
            <a:r>
              <a:rPr lang="en-US"/>
              <a:t>Click icon to add picture</a:t>
            </a:r>
            <a:endParaRPr/>
          </a:p>
        </p:txBody>
      </p:sp>
      <p:grpSp>
        <p:nvGrpSpPr>
          <p:cNvPr id="8" name="Group 9"/>
          <p:cNvGrpSpPr/>
          <p:nvPr/>
        </p:nvGrpSpPr>
        <p:grpSpPr>
          <a:xfrm rot="232774">
            <a:off x="169481" y="241256"/>
            <a:ext cx="4088024" cy="3026020"/>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5"/>
          </p:nvPr>
        </p:nvSpPr>
        <p:spPr>
          <a:xfrm rot="232774">
            <a:off x="347129" y="403037"/>
            <a:ext cx="3704109" cy="2697083"/>
          </a:xfrm>
          <a:solidFill>
            <a:schemeClr val="bg1">
              <a:lumMod val="85000"/>
            </a:schemeClr>
          </a:solidFill>
        </p:spPr>
        <p:txBody>
          <a:bodyPr/>
          <a:lstStyle>
            <a:lvl1pPr>
              <a:buNone/>
              <a:defRPr/>
            </a:lvl1pPr>
          </a:lstStyle>
          <a:p>
            <a:r>
              <a:rPr lang="en-US"/>
              <a:t>Click icon to add picture</a:t>
            </a:r>
            <a:endParaRPr/>
          </a:p>
        </p:txBody>
      </p:sp>
      <p:sp>
        <p:nvSpPr>
          <p:cNvPr id="2" name="Title 1"/>
          <p:cNvSpPr>
            <a:spLocks noGrp="1"/>
          </p:cNvSpPr>
          <p:nvPr>
            <p:ph type="title"/>
          </p:nvPr>
        </p:nvSpPr>
        <p:spPr>
          <a:xfrm>
            <a:off x="5013434" y="1524000"/>
            <a:ext cx="3566160" cy="1162050"/>
          </a:xfrm>
        </p:spPr>
        <p:txBody>
          <a:bodyPr tIns="0" bIns="0" anchor="b"/>
          <a:lstStyle>
            <a:lvl1pPr algn="l">
              <a:lnSpc>
                <a:spcPts val="4600"/>
              </a:lnSpc>
              <a:defRPr sz="4200" b="1"/>
            </a:lvl1pPr>
          </a:lstStyle>
          <a:p>
            <a:r>
              <a:rPr lang="en-US"/>
              <a:t>Click to edit Master title style</a:t>
            </a:r>
            <a:endParaRPr/>
          </a:p>
        </p:txBody>
      </p:sp>
      <p:sp>
        <p:nvSpPr>
          <p:cNvPr id="4" name="Text Placeholder 3"/>
          <p:cNvSpPr>
            <a:spLocks noGrp="1"/>
          </p:cNvSpPr>
          <p:nvPr>
            <p:ph type="body" sz="half" idx="2"/>
          </p:nvPr>
        </p:nvSpPr>
        <p:spPr>
          <a:xfrm>
            <a:off x="5013432"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2DF66AD8-BC4A-4004-9882-414398D930CA}" type="datetimeFigureOut">
              <a:rPr lang="en-US" smtClean="0"/>
              <a:pPr/>
              <a:t>5/20/2019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pPr/>
              <a:t>‹N°›</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a:t>Click to edit Master title style</a:t>
            </a:r>
            <a:endParaRPr/>
          </a:p>
        </p:txBody>
      </p:sp>
      <p:grpSp>
        <p:nvGrpSpPr>
          <p:cNvPr id="3" name="Group 8"/>
          <p:cNvGrpSpPr/>
          <p:nvPr/>
        </p:nvGrpSpPr>
        <p:grpSpPr>
          <a:xfrm rot="232774">
            <a:off x="2059282" y="379100"/>
            <a:ext cx="5031327" cy="3443312"/>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Text Placeholder 3"/>
          <p:cNvSpPr>
            <a:spLocks noGrp="1"/>
          </p:cNvSpPr>
          <p:nvPr>
            <p:ph type="body" sz="half" idx="2"/>
          </p:nvPr>
        </p:nvSpPr>
        <p:spPr>
          <a:xfrm>
            <a:off x="914400" y="4928736"/>
            <a:ext cx="7315200" cy="98797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2DF66AD8-BC4A-4004-9882-414398D930CA}" type="datetimeFigureOut">
              <a:rPr lang="en-US" smtClean="0"/>
              <a:pPr/>
              <a:t>5/20/2019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pPr/>
              <a:t>‹N°›</a:t>
            </a:fld>
            <a:endParaRPr lang="en-US"/>
          </a:p>
        </p:txBody>
      </p:sp>
      <p:sp>
        <p:nvSpPr>
          <p:cNvPr id="12" name="Picture Placeholder 9"/>
          <p:cNvSpPr>
            <a:spLocks noGrp="1"/>
          </p:cNvSpPr>
          <p:nvPr>
            <p:ph type="pic" sz="quarter" idx="15"/>
          </p:nvPr>
        </p:nvSpPr>
        <p:spPr>
          <a:xfrm rot="232774">
            <a:off x="2248157" y="564564"/>
            <a:ext cx="4653577" cy="3072384"/>
          </a:xfrm>
          <a:solidFill>
            <a:schemeClr val="bg1">
              <a:lumMod val="85000"/>
            </a:schemeClr>
          </a:solidFill>
        </p:spPr>
        <p:txBody>
          <a:bodyPr/>
          <a:lstStyle>
            <a:lvl1pPr>
              <a:buNone/>
              <a:defRPr/>
            </a:lvl1pPr>
          </a:lstStyle>
          <a:p>
            <a:r>
              <a:rPr lang="en-US"/>
              <a:t>Click icon to add picture</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 Pictures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a:t>Click to edit Master title style</a:t>
            </a:r>
            <a:endParaRPr/>
          </a:p>
        </p:txBody>
      </p:sp>
      <p:grpSp>
        <p:nvGrpSpPr>
          <p:cNvPr id="3" name="Group 13"/>
          <p:cNvGrpSpPr/>
          <p:nvPr/>
        </p:nvGrpSpPr>
        <p:grpSpPr>
          <a:xfrm rot="21420000">
            <a:off x="113687" y="116368"/>
            <a:ext cx="3969060" cy="370536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7"/>
          </p:nvPr>
        </p:nvSpPr>
        <p:spPr>
          <a:xfrm rot="21420000">
            <a:off x="299151" y="304998"/>
            <a:ext cx="3598455" cy="3334235"/>
          </a:xfrm>
          <a:solidFill>
            <a:schemeClr val="bg1">
              <a:lumMod val="85000"/>
            </a:schemeClr>
          </a:solidFill>
        </p:spPr>
        <p:txBody>
          <a:bodyPr/>
          <a:lstStyle>
            <a:lvl1pPr>
              <a:buNone/>
              <a:defRPr/>
            </a:lvl1pPr>
          </a:lstStyle>
          <a:p>
            <a:r>
              <a:rPr lang="en-US"/>
              <a:t>Click icon to add picture</a:t>
            </a:r>
            <a:endParaRPr/>
          </a:p>
        </p:txBody>
      </p:sp>
      <p:grpSp>
        <p:nvGrpSpPr>
          <p:cNvPr id="8" name="Group 9"/>
          <p:cNvGrpSpPr/>
          <p:nvPr/>
        </p:nvGrpSpPr>
        <p:grpSpPr>
          <a:xfrm rot="360000">
            <a:off x="4165479" y="323141"/>
            <a:ext cx="4792693" cy="3443312"/>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6"/>
          </p:nvPr>
        </p:nvSpPr>
        <p:spPr>
          <a:xfrm rot="360000">
            <a:off x="4336486" y="507668"/>
            <a:ext cx="4432860" cy="3072384"/>
          </a:xfrm>
          <a:solidFill>
            <a:schemeClr val="bg1">
              <a:lumMod val="85000"/>
            </a:schemeClr>
          </a:solidFill>
        </p:spPr>
        <p:txBody>
          <a:bodyPr/>
          <a:lstStyle>
            <a:lvl1pPr>
              <a:buNone/>
              <a:defRPr/>
            </a:lvl1pPr>
          </a:lstStyle>
          <a:p>
            <a:r>
              <a:rPr lang="en-US"/>
              <a:t>Click icon to add picture</a:t>
            </a:r>
            <a:endParaRPr/>
          </a:p>
        </p:txBody>
      </p:sp>
      <p:sp>
        <p:nvSpPr>
          <p:cNvPr id="4" name="Text Placeholder 3"/>
          <p:cNvSpPr>
            <a:spLocks noGrp="1"/>
          </p:cNvSpPr>
          <p:nvPr>
            <p:ph type="body" sz="half" idx="2"/>
          </p:nvPr>
        </p:nvSpPr>
        <p:spPr>
          <a:xfrm>
            <a:off x="914400" y="4926106"/>
            <a:ext cx="7315200" cy="99060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DF66AD8-BC4A-4004-9882-414398D930CA}" type="datetimeFigureOut">
              <a:rPr lang="en-US" smtClean="0"/>
              <a:pPr/>
              <a:t>5/20/2019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pPr/>
              <a:t>‹N°›</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4" name="Date Placeholder 3"/>
          <p:cNvSpPr>
            <a:spLocks noGrp="1"/>
          </p:cNvSpPr>
          <p:nvPr>
            <p:ph type="dt" sz="half" idx="10"/>
          </p:nvPr>
        </p:nvSpPr>
        <p:spPr/>
        <p:txBody>
          <a:bodyPr/>
          <a:lstStyle/>
          <a:p>
            <a:fld id="{2DF66AD8-BC4A-4004-9882-414398D930CA}" type="datetimeFigureOut">
              <a:rPr lang="en-US" smtClean="0"/>
              <a:pPr/>
              <a:t>5/20/2019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2C864-9362-43C7-A136-D9C41D93A96D}"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4" name="Date Placeholder 3"/>
          <p:cNvSpPr>
            <a:spLocks noGrp="1"/>
          </p:cNvSpPr>
          <p:nvPr>
            <p:ph type="dt" sz="half" idx="10"/>
          </p:nvPr>
        </p:nvSpPr>
        <p:spPr/>
        <p:txBody>
          <a:bodyPr/>
          <a:lstStyle/>
          <a:p>
            <a:fld id="{2DF66AD8-BC4A-4004-9882-414398D930CA}" type="datetimeFigureOut">
              <a:rPr lang="en-US" smtClean="0"/>
              <a:pPr/>
              <a:t>5/20/2019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2C864-9362-43C7-A136-D9C41D93A96D}" type="slidenum">
              <a:rPr lang="en-US" smtClean="0"/>
              <a:pPr/>
              <a:t>‹N°›</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1682" y="450851"/>
            <a:ext cx="846083" cy="5357812"/>
          </a:xfrm>
        </p:spPr>
        <p:txBody>
          <a:bodyPr vert="eaVert" anchor="t" anchorCtr="0"/>
          <a:lstStyle/>
          <a:p>
            <a:r>
              <a:rPr lang="en-US"/>
              <a:t>Click to edit Master title style</a:t>
            </a:r>
            <a:endParaRPr/>
          </a:p>
        </p:txBody>
      </p:sp>
      <p:sp>
        <p:nvSpPr>
          <p:cNvPr id="3" name="Vertical Text Placeholder 2"/>
          <p:cNvSpPr>
            <a:spLocks noGrp="1"/>
          </p:cNvSpPr>
          <p:nvPr>
            <p:ph type="body" orient="vert" idx="1"/>
          </p:nvPr>
        </p:nvSpPr>
        <p:spPr>
          <a:xfrm>
            <a:off x="914400" y="450851"/>
            <a:ext cx="5943600" cy="5357812"/>
          </a:xfrm>
        </p:spPr>
        <p:txBody>
          <a:bodyPr vert="eaVert"/>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4" name="Date Placeholder 3"/>
          <p:cNvSpPr>
            <a:spLocks noGrp="1"/>
          </p:cNvSpPr>
          <p:nvPr>
            <p:ph type="dt" sz="half" idx="10"/>
          </p:nvPr>
        </p:nvSpPr>
        <p:spPr/>
        <p:txBody>
          <a:bodyPr/>
          <a:lstStyle/>
          <a:p>
            <a:fld id="{2DF66AD8-BC4A-4004-9882-414398D930CA}" type="datetimeFigureOut">
              <a:rPr lang="en-US" smtClean="0"/>
              <a:pPr/>
              <a:t>5/20/2019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2C864-9362-43C7-A136-D9C41D93A96D}"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Watermark">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122215" y="3200400"/>
            <a:ext cx="8021782" cy="2209800"/>
          </a:xfrm>
        </p:spPr>
        <p:txBody>
          <a:bodyPr wrap="none" lIns="0" tIns="0" rIns="0" bIns="0" anchor="ctr" anchorCtr="0">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dirty="0"/>
              <a:t>Click to edit Master text styles</a:t>
            </a:r>
          </a:p>
        </p:txBody>
      </p:sp>
      <p:sp>
        <p:nvSpPr>
          <p:cNvPr id="2" name="Title 1"/>
          <p:cNvSpPr>
            <a:spLocks noGrp="1"/>
          </p:cNvSpPr>
          <p:nvPr>
            <p:ph type="ctrTitle"/>
          </p:nvPr>
        </p:nvSpPr>
        <p:spPr>
          <a:xfrm>
            <a:off x="3960813" y="3833095"/>
            <a:ext cx="4724400" cy="1209964"/>
          </a:xfrm>
        </p:spPr>
        <p:txBody>
          <a:bodyPr lIns="45720" tIns="0" rIns="45720" bIns="0" anchor="b" anchorCtr="0">
            <a:noAutofit/>
          </a:bodyPr>
          <a:lstStyle>
            <a:lvl1pPr algn="l">
              <a:lnSpc>
                <a:spcPts val="5000"/>
              </a:lnSpc>
              <a:defRPr sz="4600"/>
            </a:lvl1pPr>
          </a:lstStyle>
          <a:p>
            <a:r>
              <a:rPr lang="en-US" dirty="0"/>
              <a:t>Click to edit Master title style</a:t>
            </a:r>
            <a:endParaRPr dirty="0"/>
          </a:p>
        </p:txBody>
      </p:sp>
      <p:sp>
        <p:nvSpPr>
          <p:cNvPr id="3" name="Subtitle 2"/>
          <p:cNvSpPr>
            <a:spLocks noGrp="1"/>
          </p:cNvSpPr>
          <p:nvPr>
            <p:ph type="subTitle" idx="1"/>
          </p:nvPr>
        </p:nvSpPr>
        <p:spPr>
          <a:xfrm>
            <a:off x="3960813" y="5056909"/>
            <a:ext cx="4724400" cy="1156586"/>
          </a:xfrm>
        </p:spPr>
        <p:txBody>
          <a:bodyPr lIns="91440" tIns="0" rIns="45720" bIns="0">
            <a:normAutofit/>
          </a:bodyPr>
          <a:lstStyle>
            <a:lvl1pPr marL="0" indent="0" algn="l">
              <a:lnSpc>
                <a:spcPts val="2600"/>
              </a:lnSpc>
              <a:spcBef>
                <a:spcPct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dirty="0"/>
          </a:p>
        </p:txBody>
      </p:sp>
      <p:sp>
        <p:nvSpPr>
          <p:cNvPr id="4" name="Date Placeholder 3"/>
          <p:cNvSpPr>
            <a:spLocks noGrp="1"/>
          </p:cNvSpPr>
          <p:nvPr>
            <p:ph type="dt" sz="half" idx="10"/>
          </p:nvPr>
        </p:nvSpPr>
        <p:spPr>
          <a:xfrm>
            <a:off x="457200" y="6298744"/>
            <a:ext cx="1981200" cy="273050"/>
          </a:xfrm>
        </p:spPr>
        <p:txBody>
          <a:bodyPr/>
          <a:lstStyle>
            <a:lvl1pPr algn="l">
              <a:defRPr sz="1100">
                <a:latin typeface="Rockwell" pitchFamily="18" charset="0"/>
              </a:defRPr>
            </a:lvl1pPr>
          </a:lstStyle>
          <a:p>
            <a:fld id="{2DF66AD8-BC4A-4004-9882-414398D930CA}" type="datetimeFigureOut">
              <a:rPr lang="en-US" smtClean="0"/>
              <a:pPr/>
              <a:t>5/20/2019</a:t>
            </a:fld>
            <a:endParaRPr lang="en-US"/>
          </a:p>
        </p:txBody>
      </p:sp>
      <p:sp>
        <p:nvSpPr>
          <p:cNvPr id="5" name="Footer Placeholder 4"/>
          <p:cNvSpPr>
            <a:spLocks noGrp="1"/>
          </p:cNvSpPr>
          <p:nvPr>
            <p:ph type="ftr" sz="quarter" idx="11"/>
          </p:nvPr>
        </p:nvSpPr>
        <p:spPr>
          <a:xfrm>
            <a:off x="3962400" y="6298744"/>
            <a:ext cx="3810000" cy="273050"/>
          </a:xfrm>
        </p:spPr>
        <p:txBody>
          <a:bodyPr/>
          <a:lstStyle>
            <a:lvl1pPr algn="l">
              <a:defRPr/>
            </a:lvl1pPr>
          </a:lstStyle>
          <a:p>
            <a:endParaRPr lang="en-US"/>
          </a:p>
        </p:txBody>
      </p:sp>
      <p:sp>
        <p:nvSpPr>
          <p:cNvPr id="6" name="Slide Number Placeholder 5"/>
          <p:cNvSpPr>
            <a:spLocks noGrp="1"/>
          </p:cNvSpPr>
          <p:nvPr>
            <p:ph type="sldNum" sz="quarter" idx="12"/>
          </p:nvPr>
        </p:nvSpPr>
        <p:spPr>
          <a:xfrm>
            <a:off x="8264856" y="6312392"/>
            <a:ext cx="685800" cy="265089"/>
          </a:xfrm>
        </p:spPr>
        <p:txBody>
          <a:bodyPr/>
          <a:lstStyle>
            <a:lvl1pPr>
              <a:defRPr sz="1100">
                <a:solidFill>
                  <a:schemeClr val="tx1"/>
                </a:solidFill>
                <a:latin typeface="Rockwell" pitchFamily="18" charset="0"/>
              </a:defRPr>
            </a:lvl1pPr>
          </a:lstStyle>
          <a:p>
            <a:fld id="{B9D2C864-9362-43C7-A136-D9C41D93A96D}"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60"/>
            <a:ext cx="7772400" cy="1362075"/>
          </a:xfrm>
        </p:spPr>
        <p:txBody>
          <a:bodyPr vert="horz" lIns="45720" tIns="0" rIns="45720" bIns="0" rtlCol="0" anchor="b" anchorCtr="0">
            <a:noAutofit/>
          </a:bodyPr>
          <a:lstStyle>
            <a:lvl1pPr algn="l" defTabSz="914400" rtl="0" eaLnBrk="1" latinLnBrk="0" hangingPunct="1">
              <a:lnSpc>
                <a:spcPts val="5000"/>
              </a:lnSpc>
              <a:spcBef>
                <a:spcPct val="0"/>
              </a:spcBef>
              <a:buNone/>
              <a:defRPr sz="4600" b="1" kern="1200" cap="none" baseline="0">
                <a:solidFill>
                  <a:schemeClr val="tx1"/>
                </a:solidFill>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457200" y="3557016"/>
            <a:ext cx="7772400" cy="987552"/>
          </a:xfrm>
        </p:spPr>
        <p:txBody>
          <a:bodyPr vert="horz" lIns="91440" tIns="0" rIns="45720" bIns="0" rtlCol="0" anchor="t" anchorCtr="0">
            <a:normAutofit/>
          </a:bodyPr>
          <a:lstStyle>
            <a:lvl1pPr marL="0" indent="0">
              <a:spcBef>
                <a:spcPts val="0"/>
              </a:spcBef>
              <a:buNone/>
              <a:defRPr sz="2200" kern="1200">
                <a:solidFill>
                  <a:schemeClr val="tx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SzPct val="90000"/>
              <a:buFontTx/>
              <a:buNone/>
            </a:pPr>
            <a:r>
              <a:rPr lang="en-US" dirty="0"/>
              <a:t>Click to edit Master text styles</a:t>
            </a:r>
          </a:p>
        </p:txBody>
      </p:sp>
      <p:sp>
        <p:nvSpPr>
          <p:cNvPr id="4" name="Date Placeholder 3"/>
          <p:cNvSpPr>
            <a:spLocks noGrp="1"/>
          </p:cNvSpPr>
          <p:nvPr>
            <p:ph type="dt" sz="half" idx="10"/>
          </p:nvPr>
        </p:nvSpPr>
        <p:spPr/>
        <p:txBody>
          <a:bodyPr/>
          <a:lstStyle/>
          <a:p>
            <a:fld id="{2DF66AD8-BC4A-4004-9882-414398D930CA}" type="datetimeFigureOut">
              <a:rPr lang="en-US" smtClean="0"/>
              <a:pPr/>
              <a:t>5/20/2019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2C864-9362-43C7-A136-D9C41D93A96D}"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with Watermark">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712693" y="1689847"/>
            <a:ext cx="8431303" cy="220980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a:t>Click to edit Master text styles</a:t>
            </a:r>
          </a:p>
        </p:txBody>
      </p:sp>
      <p:sp>
        <p:nvSpPr>
          <p:cNvPr id="2" name="Title 1"/>
          <p:cNvSpPr>
            <a:spLocks noGrp="1"/>
          </p:cNvSpPr>
          <p:nvPr>
            <p:ph type="title"/>
          </p:nvPr>
        </p:nvSpPr>
        <p:spPr>
          <a:xfrm>
            <a:off x="457201" y="2196353"/>
            <a:ext cx="5334000" cy="1362075"/>
          </a:xfrm>
        </p:spPr>
        <p:txBody>
          <a:bodyPr lIns="45720" tIns="0" rIns="45720" bIns="0" anchor="b" anchorCtr="0"/>
          <a:lstStyle>
            <a:lvl1pPr algn="l">
              <a:lnSpc>
                <a:spcPts val="5000"/>
              </a:lnSpc>
              <a:defRPr sz="4600" b="1" cap="none" baseline="0"/>
            </a:lvl1pPr>
          </a:lstStyle>
          <a:p>
            <a:r>
              <a:rPr lang="en-US"/>
              <a:t>Click to edit Master title style</a:t>
            </a:r>
            <a:endParaRPr/>
          </a:p>
        </p:txBody>
      </p:sp>
      <p:sp>
        <p:nvSpPr>
          <p:cNvPr id="3" name="Text Placeholder 2"/>
          <p:cNvSpPr>
            <a:spLocks noGrp="1"/>
          </p:cNvSpPr>
          <p:nvPr>
            <p:ph type="body" idx="1"/>
          </p:nvPr>
        </p:nvSpPr>
        <p:spPr>
          <a:xfrm>
            <a:off x="457200" y="3560618"/>
            <a:ext cx="5334000" cy="983087"/>
          </a:xfrm>
        </p:spPr>
        <p:txBody>
          <a:bodyPr tIns="0" rIns="45720" bIns="0" anchor="t" anchorCtr="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2DF66AD8-BC4A-4004-9882-414398D930CA}" type="datetimeFigureOut">
              <a:rPr lang="en-US" smtClean="0"/>
              <a:pPr/>
              <a:t>5/20/2019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2C864-9362-43C7-A136-D9C41D93A96D}"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2" name="Title 1"/>
          <p:cNvSpPr>
            <a:spLocks noGrp="1"/>
          </p:cNvSpPr>
          <p:nvPr>
            <p:ph type="title"/>
          </p:nvPr>
        </p:nvSpPr>
        <p:spPr>
          <a:xfrm>
            <a:off x="3152775" y="4069804"/>
            <a:ext cx="5538788" cy="1162050"/>
          </a:xfrm>
        </p:spPr>
        <p:txBody>
          <a:bodyPr tIns="0" bIns="0" anchor="b"/>
          <a:lstStyle>
            <a:lvl1pPr algn="l">
              <a:lnSpc>
                <a:spcPts val="4600"/>
              </a:lnSpc>
              <a:defRPr sz="4600" b="1"/>
            </a:lvl1pPr>
          </a:lstStyle>
          <a:p>
            <a:r>
              <a:rPr lang="en-US"/>
              <a:t>Click to edit Master title style</a:t>
            </a:r>
            <a:endParaRPr/>
          </a:p>
        </p:txBody>
      </p:sp>
      <p:grpSp>
        <p:nvGrpSpPr>
          <p:cNvPr id="3" name="Group 8"/>
          <p:cNvGrpSpPr/>
          <p:nvPr/>
        </p:nvGrpSpPr>
        <p:grpSpPr>
          <a:xfrm rot="21240000">
            <a:off x="654352" y="445180"/>
            <a:ext cx="5416247" cy="3630168"/>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5"/>
          </p:nvPr>
        </p:nvSpPr>
        <p:spPr>
          <a:xfrm rot="21240000">
            <a:off x="857677" y="632632"/>
            <a:ext cx="5009597" cy="3255264"/>
          </a:xfrm>
          <a:solidFill>
            <a:schemeClr val="bg1">
              <a:lumMod val="85000"/>
            </a:schemeClr>
          </a:solidFill>
        </p:spPr>
        <p:txBody>
          <a:bodyPr/>
          <a:lstStyle>
            <a:lvl1pPr>
              <a:buNone/>
              <a:defRPr/>
            </a:lvl1pPr>
          </a:lstStyle>
          <a:p>
            <a:r>
              <a:rPr lang="en-US"/>
              <a:t>Click icon to add picture</a:t>
            </a:r>
            <a:endParaRPr/>
          </a:p>
        </p:txBody>
      </p:sp>
      <p:sp>
        <p:nvSpPr>
          <p:cNvPr id="4" name="Text Placeholder 3"/>
          <p:cNvSpPr>
            <a:spLocks noGrp="1"/>
          </p:cNvSpPr>
          <p:nvPr>
            <p:ph type="body" sz="half" idx="2"/>
          </p:nvPr>
        </p:nvSpPr>
        <p:spPr>
          <a:xfrm>
            <a:off x="3158117" y="5230906"/>
            <a:ext cx="5532958" cy="865093"/>
          </a:xfrm>
        </p:spPr>
        <p:txBody>
          <a:bodyPr/>
          <a:lstStyle>
            <a:lvl1pPr marL="0" indent="0">
              <a:spcBef>
                <a:spcPct val="0"/>
              </a:spcBef>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2DF66AD8-BC4A-4004-9882-414398D930CA}" type="datetimeFigureOut">
              <a:rPr lang="en-US" smtClean="0"/>
              <a:pPr/>
              <a:t>5/20/2019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4" name="Content Placeholder 3"/>
          <p:cNvSpPr>
            <a:spLocks noGrp="1"/>
          </p:cNvSpPr>
          <p:nvPr>
            <p:ph sz="half" idx="2"/>
          </p:nvPr>
        </p:nvSpPr>
        <p:spPr>
          <a:xfrm>
            <a:off x="46482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5" name="Date Placeholder 4"/>
          <p:cNvSpPr>
            <a:spLocks noGrp="1"/>
          </p:cNvSpPr>
          <p:nvPr>
            <p:ph type="dt" sz="half" idx="10"/>
          </p:nvPr>
        </p:nvSpPr>
        <p:spPr/>
        <p:txBody>
          <a:bodyPr/>
          <a:lstStyle/>
          <a:p>
            <a:fld id="{2DF66AD8-BC4A-4004-9882-414398D930CA}" type="datetimeFigureOut">
              <a:rPr lang="en-US" smtClean="0"/>
              <a:pPr/>
              <a:t>5/20/2019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971326"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7367"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5" name="Text Placeholder 4"/>
          <p:cNvSpPr>
            <a:spLocks noGrp="1"/>
          </p:cNvSpPr>
          <p:nvPr>
            <p:ph type="body" sz="quarter" idx="3"/>
          </p:nvPr>
        </p:nvSpPr>
        <p:spPr>
          <a:xfrm>
            <a:off x="4930247"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6514"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7" name="Date Placeholder 6"/>
          <p:cNvSpPr>
            <a:spLocks noGrp="1"/>
          </p:cNvSpPr>
          <p:nvPr>
            <p:ph type="dt" sz="half" idx="10"/>
          </p:nvPr>
        </p:nvSpPr>
        <p:spPr/>
        <p:txBody>
          <a:bodyPr/>
          <a:lstStyle/>
          <a:p>
            <a:fld id="{2DF66AD8-BC4A-4004-9882-414398D930CA}" type="datetimeFigureOut">
              <a:rPr lang="en-US" smtClean="0"/>
              <a:pPr/>
              <a:t>5/20/2019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D2C864-9362-43C7-A136-D9C41D93A96D}" type="slidenum">
              <a:rPr lang="en-US" smtClean="0"/>
              <a:pPr/>
              <a:t>‹N°›</a:t>
            </a:fld>
            <a:endParaRPr lang="en-US"/>
          </a:p>
        </p:txBody>
      </p:sp>
      <p:pic>
        <p:nvPicPr>
          <p:cNvPr id="11" name="Picture 10" descr="Comparison-Underline.png"/>
          <p:cNvPicPr>
            <a:picLocks noChangeAspect="1"/>
          </p:cNvPicPr>
          <p:nvPr/>
        </p:nvPicPr>
        <p:blipFill>
          <a:blip r:embed="rId2" cstate="print"/>
          <a:stretch>
            <a:fillRect/>
          </a:stretch>
        </p:blipFill>
        <p:spPr>
          <a:xfrm>
            <a:off x="957039" y="1897040"/>
            <a:ext cx="3228975" cy="142875"/>
          </a:xfrm>
          <a:prstGeom prst="rect">
            <a:avLst/>
          </a:prstGeom>
        </p:spPr>
      </p:pic>
      <p:pic>
        <p:nvPicPr>
          <p:cNvPr id="13" name="Picture 12" descr="Comparison-Underline.png"/>
          <p:cNvPicPr>
            <a:picLocks noChangeAspect="1"/>
          </p:cNvPicPr>
          <p:nvPr/>
        </p:nvPicPr>
        <p:blipFill>
          <a:blip r:embed="rId2" cstate="print"/>
          <a:stretch>
            <a:fillRect/>
          </a:stretch>
        </p:blipFill>
        <p:spPr>
          <a:xfrm>
            <a:off x="4915960" y="1897040"/>
            <a:ext cx="3228975" cy="142875"/>
          </a:xfrm>
          <a:prstGeom prst="rect">
            <a:avLst/>
          </a:prstGeom>
        </p:spPr>
      </p:pic>
      <p:pic>
        <p:nvPicPr>
          <p:cNvPr id="12" name="Picture 11" descr="Comparison-Underline.png"/>
          <p:cNvPicPr>
            <a:picLocks noChangeAspect="1"/>
          </p:cNvPicPr>
          <p:nvPr/>
        </p:nvPicPr>
        <p:blipFill>
          <a:blip r:embed="rId2" cstate="print"/>
          <a:stretch>
            <a:fillRect/>
          </a:stretch>
        </p:blipFill>
        <p:spPr>
          <a:xfrm>
            <a:off x="957039" y="1897040"/>
            <a:ext cx="3228975" cy="142875"/>
          </a:xfrm>
          <a:prstGeom prst="rect">
            <a:avLst/>
          </a:prstGeom>
        </p:spPr>
      </p:pic>
      <p:pic>
        <p:nvPicPr>
          <p:cNvPr id="14" name="Picture 13" descr="Comparison-Underline.png"/>
          <p:cNvPicPr>
            <a:picLocks noChangeAspect="1"/>
          </p:cNvPicPr>
          <p:nvPr/>
        </p:nvPicPr>
        <p:blipFill>
          <a:blip r:embed="rId2" cstate="print"/>
          <a:stretch>
            <a:fillRect/>
          </a:stretch>
        </p:blipFill>
        <p:spPr>
          <a:xfrm>
            <a:off x="4915960" y="1897040"/>
            <a:ext cx="3228975" cy="14287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914400" y="1735138"/>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5" name="Date Placeholder 4"/>
          <p:cNvSpPr>
            <a:spLocks noGrp="1"/>
          </p:cNvSpPr>
          <p:nvPr>
            <p:ph type="dt" sz="half" idx="10"/>
          </p:nvPr>
        </p:nvSpPr>
        <p:spPr/>
        <p:txBody>
          <a:bodyPr/>
          <a:lstStyle/>
          <a:p>
            <a:fld id="{2DF66AD8-BC4A-4004-9882-414398D930CA}" type="datetimeFigureOut">
              <a:rPr lang="en-US" smtClean="0"/>
              <a:pPr/>
              <a:t>5/20/2019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pPr/>
              <a:t>‹N°›</a:t>
            </a:fld>
            <a:endParaRPr lang="en-US"/>
          </a:p>
        </p:txBody>
      </p:sp>
      <p:sp>
        <p:nvSpPr>
          <p:cNvPr id="8" name="Content Placeholder 2"/>
          <p:cNvSpPr>
            <a:spLocks noGrp="1"/>
          </p:cNvSpPr>
          <p:nvPr>
            <p:ph sz="half" idx="13"/>
          </p:nvPr>
        </p:nvSpPr>
        <p:spPr>
          <a:xfrm>
            <a:off x="914400" y="3870960"/>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8.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7.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503238"/>
            <a:ext cx="7313613" cy="868362"/>
          </a:xfrm>
          <a:prstGeom prst="rect">
            <a:avLst/>
          </a:prstGeom>
        </p:spPr>
        <p:txBody>
          <a:bodyPr vert="horz" lIns="91440" tIns="45720" rIns="91440" bIns="45720" rtlCol="0" anchor="ctr">
            <a:noAutofit/>
          </a:bodyPr>
          <a:lstStyle/>
          <a:p>
            <a:r>
              <a:rPr lang="en-US"/>
              <a:t>Click to edit Master title style</a:t>
            </a:r>
            <a:endParaRPr/>
          </a:p>
        </p:txBody>
      </p:sp>
      <p:sp>
        <p:nvSpPr>
          <p:cNvPr id="3" name="Text Placeholder 2"/>
          <p:cNvSpPr>
            <a:spLocks noGrp="1"/>
          </p:cNvSpPr>
          <p:nvPr>
            <p:ph type="body" idx="1"/>
          </p:nvPr>
        </p:nvSpPr>
        <p:spPr>
          <a:xfrm>
            <a:off x="914400" y="1735138"/>
            <a:ext cx="7313613" cy="405606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4" name="Date Placeholder 3"/>
          <p:cNvSpPr>
            <a:spLocks noGrp="1"/>
          </p:cNvSpPr>
          <p:nvPr>
            <p:ph type="dt" sz="half" idx="2"/>
          </p:nvPr>
        </p:nvSpPr>
        <p:spPr>
          <a:xfrm>
            <a:off x="7663438" y="6314461"/>
            <a:ext cx="1295400" cy="265089"/>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fld id="{2DF66AD8-BC4A-4004-9882-414398D930CA}" type="datetimeFigureOut">
              <a:rPr lang="en-US" smtClean="0"/>
              <a:pPr/>
              <a:t>5/20/2019</a:t>
            </a:fld>
            <a:endParaRPr lang="en-US"/>
          </a:p>
        </p:txBody>
      </p:sp>
      <p:sp>
        <p:nvSpPr>
          <p:cNvPr id="5" name="Footer Placeholder 4"/>
          <p:cNvSpPr>
            <a:spLocks noGrp="1"/>
          </p:cNvSpPr>
          <p:nvPr>
            <p:ph type="ftr" sz="quarter" idx="3"/>
          </p:nvPr>
        </p:nvSpPr>
        <p:spPr>
          <a:xfrm>
            <a:off x="3942607" y="6305797"/>
            <a:ext cx="3717967" cy="259278"/>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endParaRPr lang="en-US"/>
          </a:p>
        </p:txBody>
      </p:sp>
      <p:sp>
        <p:nvSpPr>
          <p:cNvPr id="6" name="Slide Number Placeholder 5"/>
          <p:cNvSpPr>
            <a:spLocks noGrp="1"/>
          </p:cNvSpPr>
          <p:nvPr>
            <p:ph type="sldNum" sz="quarter" idx="4"/>
          </p:nvPr>
        </p:nvSpPr>
        <p:spPr>
          <a:xfrm>
            <a:off x="7521388" y="5476097"/>
            <a:ext cx="1483056" cy="851848"/>
          </a:xfrm>
          <a:prstGeom prst="rect">
            <a:avLst/>
          </a:prstGeom>
        </p:spPr>
        <p:txBody>
          <a:bodyPr vert="horz" lIns="91440" tIns="45720" rIns="91440" bIns="45720" rtlCol="0" anchor="ctr"/>
          <a:lstStyle>
            <a:lvl1pPr algn="r">
              <a:defRPr sz="8200">
                <a:gradFill>
                  <a:gsLst>
                    <a:gs pos="0">
                      <a:schemeClr val="tx1">
                        <a:alpha val="10000"/>
                      </a:schemeClr>
                    </a:gs>
                    <a:gs pos="100000">
                      <a:schemeClr val="tx1">
                        <a:alpha val="10000"/>
                      </a:schemeClr>
                    </a:gs>
                  </a:gsLst>
                  <a:lin ang="5400000" scaled="0"/>
                </a:gradFill>
                <a:latin typeface="Impact" pitchFamily="34" charset="0"/>
              </a:defRPr>
            </a:lvl1pPr>
          </a:lstStyle>
          <a:p>
            <a:fld id="{B9D2C864-9362-43C7-A136-D9C41D93A96D}"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ctr" defTabSz="914400" rtl="0" eaLnBrk="1" latinLnBrk="0" hangingPunct="1">
        <a:spcBef>
          <a:spcPct val="0"/>
        </a:spcBef>
        <a:buNone/>
        <a:defRPr sz="4600" kern="1200">
          <a:solidFill>
            <a:schemeClr val="tx1"/>
          </a:solidFill>
          <a:latin typeface="+mj-lt"/>
          <a:ea typeface="+mj-ea"/>
          <a:cs typeface="+mj-cs"/>
        </a:defRPr>
      </a:lvl1pPr>
    </p:titleStyle>
    <p:bodyStyle>
      <a:lvl1pPr marL="463550" indent="-463550" algn="l" defTabSz="914400" rtl="0" eaLnBrk="1" latinLnBrk="0" hangingPunct="1">
        <a:spcBef>
          <a:spcPts val="2000"/>
        </a:spcBef>
        <a:buSzPct val="90000"/>
        <a:buFontTx/>
        <a:buBlip>
          <a:blip r:embed="rId22"/>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23"/>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24"/>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24"/>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23"/>
        </a:buBlip>
        <a:defRPr lang="en-US" sz="1800" kern="1200" dirty="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hyperlink" Target="http://www.leparisien.fr/champagne-sur-seine-77430/champagne-sur-seine-le-cercle-des-poetes-en-devenir-a-rayonne-sur-la-scene-24-05-2018-7733943.php" TargetMode="External"/><Relationship Id="rId1" Type="http://schemas.openxmlformats.org/officeDocument/2006/relationships/slideLayout" Target="../slideLayouts/slideLayout2.xml"/><Relationship Id="rId5" Type="http://schemas.openxmlformats.org/officeDocument/2006/relationships/image" Target="../media/image130.png"/><Relationship Id="rId4" Type="http://schemas.openxmlformats.org/officeDocument/2006/relationships/image" Target="../media/image129.png"/></Relationships>
</file>

<file path=ppt/slides/_rels/slide12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hyperlink" Target="http://www.leparisien.fr/champagne-sur-seine-77430/champagne-sur-seine-le-cercle-des-poetes-en-devenir-a-rayonne-sur-la-scene-24-05-2018-7733943.php" TargetMode="External"/><Relationship Id="rId1" Type="http://schemas.openxmlformats.org/officeDocument/2006/relationships/slideLayout" Target="../slideLayouts/slideLayout2.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12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xml"/><Relationship Id="rId4" Type="http://schemas.openxmlformats.org/officeDocument/2006/relationships/image" Target="../media/image137.png"/></Relationships>
</file>

<file path=ppt/slides/_rels/slide129.xml.rels><?xml version="1.0" encoding="UTF-8" standalone="yes"?>
<Relationships xmlns="http://schemas.openxmlformats.org/package/2006/relationships"><Relationship Id="rId3" Type="http://schemas.openxmlformats.org/officeDocument/2006/relationships/hyperlink" Target="mailto:lepanorama77@gmail.com" TargetMode="External"/><Relationship Id="rId2" Type="http://schemas.openxmlformats.org/officeDocument/2006/relationships/hyperlink" Target="http://lepanorama77.wixsite.com/monsite"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1"/>
          <p:cNvSpPr txBox="1">
            <a:spLocks/>
          </p:cNvSpPr>
          <p:nvPr/>
        </p:nvSpPr>
        <p:spPr>
          <a:xfrm rot="5400000">
            <a:off x="4917549" y="3214550"/>
            <a:ext cx="6745244" cy="1707659"/>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8800" cap="all" dirty="0">
                <a:solidFill>
                  <a:srgbClr val="302C24">
                    <a:alpha val="15000"/>
                  </a:srgbClr>
                </a:solidFill>
                <a:effectLst/>
                <a:latin typeface="Impact"/>
                <a:ea typeface="宋体"/>
                <a:cs typeface="Rockwell"/>
              </a:rPr>
              <a:t>Evènement</a:t>
            </a:r>
            <a:endParaRPr lang="fr-FR" sz="8800" cap="all" dirty="0">
              <a:solidFill>
                <a:srgbClr val="302C24">
                  <a:alpha val="15000"/>
                </a:srgbClr>
              </a:solidFill>
              <a:effectLst/>
              <a:latin typeface="Impact"/>
              <a:ea typeface="宋体"/>
              <a:cs typeface="Rockwell"/>
            </a:endParaRPr>
          </a:p>
        </p:txBody>
      </p:sp>
      <p:sp>
        <p:nvSpPr>
          <p:cNvPr id="10" name="Text Box 21"/>
          <p:cNvSpPr txBox="1">
            <a:spLocks/>
          </p:cNvSpPr>
          <p:nvPr/>
        </p:nvSpPr>
        <p:spPr>
          <a:xfrm>
            <a:off x="0" y="41643"/>
            <a:ext cx="9144000" cy="159555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9600" cap="all" dirty="0">
                <a:solidFill>
                  <a:srgbClr val="302C24">
                    <a:alpha val="15000"/>
                  </a:srgbClr>
                </a:solidFill>
                <a:effectLst/>
                <a:latin typeface="Impact"/>
                <a:ea typeface="宋体"/>
                <a:cs typeface="Rockwell"/>
              </a:rPr>
              <a:t>Grand slam du 77</a:t>
            </a:r>
            <a:endParaRPr lang="fr-FR" sz="9600" cap="all" dirty="0">
              <a:solidFill>
                <a:srgbClr val="302C24">
                  <a:alpha val="15000"/>
                </a:srgbClr>
              </a:solidFill>
              <a:effectLst/>
              <a:latin typeface="Impact"/>
              <a:ea typeface="宋体"/>
              <a:cs typeface="Rockwell"/>
            </a:endParaRPr>
          </a:p>
        </p:txBody>
      </p:sp>
      <p:sp>
        <p:nvSpPr>
          <p:cNvPr id="2" name="ZoneTexte 1"/>
          <p:cNvSpPr txBox="1"/>
          <p:nvPr/>
        </p:nvSpPr>
        <p:spPr>
          <a:xfrm>
            <a:off x="0" y="6488668"/>
            <a:ext cx="2196963" cy="369332"/>
          </a:xfrm>
          <a:prstGeom prst="rect">
            <a:avLst/>
          </a:prstGeom>
          <a:noFill/>
        </p:spPr>
        <p:txBody>
          <a:bodyPr wrap="square" rtlCol="0">
            <a:spAutoFit/>
          </a:bodyPr>
          <a:lstStyle/>
          <a:p>
            <a:r>
              <a:rPr lang="fr-FR" dirty="0">
                <a:latin typeface="American Typewriter Condensed"/>
                <a:cs typeface="American Typewriter Condensed"/>
              </a:rPr>
              <a:t>Edition 2019</a:t>
            </a:r>
          </a:p>
        </p:txBody>
      </p:sp>
    </p:spTree>
    <p:extLst>
      <p:ext uri="{BB962C8B-B14F-4D97-AF65-F5344CB8AC3E}">
        <p14:creationId xmlns:p14="http://schemas.microsoft.com/office/powerpoint/2010/main" val="22370314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4003" y="4435305"/>
            <a:ext cx="8235791" cy="1754327"/>
          </a:xfrm>
          <a:prstGeom prst="rect">
            <a:avLst/>
          </a:prstGeom>
        </p:spPr>
        <p:txBody>
          <a:bodyPr wrap="square">
            <a:spAutoFit/>
          </a:bodyPr>
          <a:lstStyle/>
          <a:p>
            <a:pPr lvl="1" algn="just"/>
            <a:r>
              <a:rPr lang="fr-FR" dirty="0"/>
              <a:t>Elle explose alors d’idées, qui bouillonnaient à l’intérieur alors jusque là. </a:t>
            </a:r>
          </a:p>
          <a:p>
            <a:pPr lvl="1" algn="just"/>
            <a:r>
              <a:rPr lang="fr-FR" dirty="0"/>
              <a:t>Passionnée d’Art, cette artiste autodidacte aux inspirations et aspirations multiples (musique, dessins, peinture, écriture, etc…) trouve sa voie dans le </a:t>
            </a:r>
            <a:r>
              <a:rPr lang="fr-FR" dirty="0" err="1"/>
              <a:t>slam</a:t>
            </a:r>
            <a:r>
              <a:rPr lang="fr-FR" dirty="0"/>
              <a:t> en 2009, ose se lancer en 2010 et espère ainsi transmettre ses couleurs, émotions, convictions…</a:t>
            </a:r>
          </a:p>
          <a:p>
            <a:pPr algn="just"/>
            <a:r>
              <a:rPr lang="fr-FR" dirty="0"/>
              <a:t>Elle aime ainsi partager sur scènes des textes divers, jouant sur les mots et sonorités, avec, souvent, une petite touche d’autodérision!..</a:t>
            </a:r>
          </a:p>
        </p:txBody>
      </p:sp>
      <p:sp>
        <p:nvSpPr>
          <p:cNvPr id="5" name="Text Box 21"/>
          <p:cNvSpPr txBox="1">
            <a:spLocks/>
          </p:cNvSpPr>
          <p:nvPr/>
        </p:nvSpPr>
        <p:spPr>
          <a:xfrm>
            <a:off x="322920" y="0"/>
            <a:ext cx="5639265" cy="1291424"/>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spcAft>
                <a:spcPts val="0"/>
              </a:spcAft>
            </a:pPr>
            <a:r>
              <a:rPr lang="en-US" sz="8000" cap="all" dirty="0" err="1">
                <a:solidFill>
                  <a:srgbClr val="302C24">
                    <a:alpha val="15000"/>
                  </a:srgbClr>
                </a:solidFill>
                <a:latin typeface="Impact"/>
                <a:ea typeface="宋体"/>
                <a:cs typeface="Rockwell"/>
              </a:rPr>
              <a:t>chadeline</a:t>
            </a:r>
            <a:endParaRPr lang="en-US" sz="6600" cap="all" dirty="0">
              <a:solidFill>
                <a:srgbClr val="302C24">
                  <a:alpha val="15000"/>
                </a:srgbClr>
              </a:solidFill>
              <a:latin typeface="Impact"/>
              <a:ea typeface="宋体"/>
              <a:cs typeface="Rockwell"/>
            </a:endParaRPr>
          </a:p>
          <a:p>
            <a:pPr algn="ctr">
              <a:spcAft>
                <a:spcPts val="0"/>
              </a:spcAft>
            </a:pPr>
            <a:r>
              <a:rPr lang="en-US" sz="12000" cap="all" dirty="0">
                <a:solidFill>
                  <a:srgbClr val="302C24">
                    <a:alpha val="15000"/>
                  </a:srgbClr>
                </a:solidFill>
                <a:latin typeface="Impact"/>
                <a:ea typeface="宋体"/>
                <a:cs typeface="Rockwell"/>
              </a:rPr>
              <a:t> </a:t>
            </a:r>
            <a:r>
              <a:rPr lang="en-US" sz="12000" cap="all" dirty="0">
                <a:solidFill>
                  <a:srgbClr val="302C24">
                    <a:alpha val="15000"/>
                  </a:srgbClr>
                </a:solidFill>
                <a:effectLst/>
                <a:latin typeface="Impact"/>
                <a:ea typeface="宋体"/>
                <a:cs typeface="Rockwell"/>
              </a:rPr>
              <a:t> </a:t>
            </a:r>
            <a:endParaRPr lang="en-US" sz="12000" cap="all" dirty="0">
              <a:solidFill>
                <a:srgbClr val="302C24">
                  <a:alpha val="15000"/>
                </a:srgbClr>
              </a:solidFill>
              <a:latin typeface="Impact"/>
              <a:ea typeface="宋体"/>
              <a:cs typeface="Rockwell"/>
            </a:endParaRPr>
          </a:p>
          <a:p>
            <a:pPr algn="ctr">
              <a:spcAft>
                <a:spcPts val="0"/>
              </a:spcAft>
            </a:pPr>
            <a:r>
              <a:rPr lang="en-US" sz="8800" cap="all" dirty="0">
                <a:solidFill>
                  <a:srgbClr val="302C24">
                    <a:alpha val="15000"/>
                  </a:srgbClr>
                </a:solidFill>
                <a:latin typeface="Impact"/>
                <a:ea typeface="宋体"/>
                <a:cs typeface="Rockwell"/>
              </a:rPr>
              <a:t>                                             </a:t>
            </a:r>
            <a:endParaRPr lang="fr-FR" sz="8000" cap="all" dirty="0">
              <a:solidFill>
                <a:srgbClr val="302C24">
                  <a:alpha val="15000"/>
                </a:srgbClr>
              </a:solidFill>
              <a:effectLst/>
              <a:latin typeface="Impact"/>
              <a:ea typeface="宋体"/>
              <a:cs typeface="Rockwell"/>
            </a:endParaRPr>
          </a:p>
        </p:txBody>
      </p:sp>
      <p:pic>
        <p:nvPicPr>
          <p:cNvPr id="7" name="Image 6" descr="13502671_10209860592614332_2329260330434373434_o.jpg"/>
          <p:cNvPicPr>
            <a:picLocks noChangeAspect="1"/>
          </p:cNvPicPr>
          <p:nvPr/>
        </p:nvPicPr>
        <p:blipFill rotWithShape="1">
          <a:blip r:embed="rId2" cstate="email">
            <a:extLst>
              <a:ext uri="{28A0092B-C50C-407E-A947-70E740481C1C}">
                <a14:useLocalDpi xmlns:a14="http://schemas.microsoft.com/office/drawing/2010/main" val="0"/>
              </a:ext>
            </a:extLst>
          </a:blip>
          <a:srcRect b="16207"/>
          <a:stretch/>
        </p:blipFill>
        <p:spPr>
          <a:xfrm>
            <a:off x="7189876" y="1463099"/>
            <a:ext cx="1803428" cy="22815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p:cNvSpPr/>
          <p:nvPr/>
        </p:nvSpPr>
        <p:spPr>
          <a:xfrm>
            <a:off x="494003" y="1295984"/>
            <a:ext cx="6522971" cy="3139321"/>
          </a:xfrm>
          <a:prstGeom prst="rect">
            <a:avLst/>
          </a:prstGeom>
        </p:spPr>
        <p:txBody>
          <a:bodyPr wrap="square">
            <a:spAutoFit/>
          </a:bodyPr>
          <a:lstStyle/>
          <a:p>
            <a:pPr lvl="1" algn="just"/>
            <a:r>
              <a:rPr lang="fr-FR" dirty="0"/>
              <a:t>Née le 29 décembre 1977 à Fontainebleau, </a:t>
            </a:r>
            <a:r>
              <a:rPr lang="fr-FR" dirty="0" err="1"/>
              <a:t>Chadeline</a:t>
            </a:r>
            <a:r>
              <a:rPr lang="fr-FR" dirty="0"/>
              <a:t> est convaincue depuis toujours d’avoir une mission sur Terre à accomplir… Toute petite, elle griffonne déjà dans son coin sa vision du monde, observant discrètement toutes les facettes de celui-ci. Ses pensées, elle les partage alors au cœur de sa forêt avec ses fidèles compagnons, ses chats… d’où son pseudonyme : “</a:t>
            </a:r>
            <a:r>
              <a:rPr lang="fr-FR" dirty="0" err="1"/>
              <a:t>Chadeline</a:t>
            </a:r>
            <a:r>
              <a:rPr lang="fr-FR" dirty="0"/>
              <a:t>”... Une dizaine d’année de piano et d’orgue, des années d’élève discrète, entrée en Fac d’anglais, des années de colos, pour finalement devenir enseignante spécialisée et pouvoir ainsi commencer à exprimer son désir d’aider à changer ce monde. </a:t>
            </a:r>
          </a:p>
        </p:txBody>
      </p:sp>
    </p:spTree>
    <p:extLst>
      <p:ext uri="{BB962C8B-B14F-4D97-AF65-F5344CB8AC3E}">
        <p14:creationId xmlns:p14="http://schemas.microsoft.com/office/powerpoint/2010/main" val="172708620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err="1">
                <a:solidFill>
                  <a:srgbClr val="302C24">
                    <a:alpha val="15000"/>
                  </a:srgbClr>
                </a:solidFill>
                <a:latin typeface="Impact"/>
                <a:ea typeface="宋体"/>
                <a:cs typeface="Rockwell"/>
              </a:rPr>
              <a:t>Equipes</a:t>
            </a:r>
            <a:endParaRPr lang="en-US" sz="12000" cap="all" dirty="0">
              <a:solidFill>
                <a:srgbClr val="302C24">
                  <a:alpha val="15000"/>
                </a:srgbClr>
              </a:solidFill>
              <a:effectLst/>
              <a:latin typeface="Impact"/>
              <a:ea typeface="宋体"/>
              <a:cs typeface="Rockwell"/>
            </a:endParaRPr>
          </a:p>
        </p:txBody>
      </p:sp>
      <p:sp>
        <p:nvSpPr>
          <p:cNvPr id="3" name="ZoneTexte 2"/>
          <p:cNvSpPr txBox="1"/>
          <p:nvPr/>
        </p:nvSpPr>
        <p:spPr>
          <a:xfrm>
            <a:off x="2011089" y="1365337"/>
            <a:ext cx="8617907" cy="646331"/>
          </a:xfrm>
          <a:prstGeom prst="rect">
            <a:avLst/>
          </a:prstGeom>
          <a:noFill/>
        </p:spPr>
        <p:txBody>
          <a:bodyPr wrap="square" rtlCol="0">
            <a:spAutoFit/>
          </a:bodyPr>
          <a:lstStyle/>
          <a:p>
            <a:r>
              <a:rPr lang="fr-FR" sz="3600" dirty="0"/>
              <a:t>Le 310 - </a:t>
            </a:r>
            <a:r>
              <a:rPr lang="fr-FR" sz="3200" dirty="0"/>
              <a:t>Collège François Villon</a:t>
            </a:r>
            <a:endParaRPr lang="fr-FR" sz="3600" dirty="0"/>
          </a:p>
        </p:txBody>
      </p:sp>
      <p:pic>
        <p:nvPicPr>
          <p:cNvPr id="57346" name="Picture 2" descr="https://lh3.googleusercontent.com/3V0H7H488Log5rVdc5UMyHvHp9A3xWvmznRFXAFisSRj7OhOVv32b80O1DziVivGCoHYDn_nobNs5jrsF6RSQqfwB30p4XLht7M87iFWSMjPrx4TCPx1QtQIJvtJJPWVCZzbcbEU"/>
          <p:cNvPicPr>
            <a:picLocks noChangeAspect="1" noChangeArrowheads="1"/>
          </p:cNvPicPr>
          <p:nvPr/>
        </p:nvPicPr>
        <p:blipFill>
          <a:blip r:embed="rId2" cstate="print"/>
          <a:srcRect/>
          <a:stretch>
            <a:fillRect/>
          </a:stretch>
        </p:blipFill>
        <p:spPr bwMode="auto">
          <a:xfrm>
            <a:off x="2011089" y="2611480"/>
            <a:ext cx="5369056" cy="3037758"/>
          </a:xfrm>
          <a:prstGeom prst="rect">
            <a:avLst/>
          </a:prstGeom>
        </p:spPr>
        <p:style>
          <a:lnRef idx="1">
            <a:schemeClr val="dk1"/>
          </a:lnRef>
          <a:fillRef idx="3">
            <a:schemeClr val="dk1"/>
          </a:fillRef>
          <a:effectRef idx="2">
            <a:schemeClr val="dk1"/>
          </a:effectRef>
          <a:fontRef idx="minor">
            <a:schemeClr val="lt1"/>
          </a:fontRef>
        </p:style>
      </p:pic>
    </p:spTree>
    <p:extLst>
      <p:ext uri="{BB962C8B-B14F-4D97-AF65-F5344CB8AC3E}">
        <p14:creationId xmlns:p14="http://schemas.microsoft.com/office/powerpoint/2010/main" val="364681357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err="1">
                <a:solidFill>
                  <a:srgbClr val="302C24">
                    <a:alpha val="15000"/>
                  </a:srgbClr>
                </a:solidFill>
                <a:latin typeface="Impact"/>
                <a:ea typeface="宋体"/>
                <a:cs typeface="Rockwell"/>
              </a:rPr>
              <a:t>Equipes</a:t>
            </a:r>
            <a:endParaRPr lang="en-US" sz="12000" cap="all" dirty="0">
              <a:solidFill>
                <a:srgbClr val="302C24">
                  <a:alpha val="15000"/>
                </a:srgbClr>
              </a:solidFill>
              <a:effectLst/>
              <a:latin typeface="Impact"/>
              <a:ea typeface="宋体"/>
              <a:cs typeface="Rockwell"/>
            </a:endParaRPr>
          </a:p>
        </p:txBody>
      </p:sp>
      <p:sp>
        <p:nvSpPr>
          <p:cNvPr id="3" name="ZoneTexte 2"/>
          <p:cNvSpPr txBox="1"/>
          <p:nvPr/>
        </p:nvSpPr>
        <p:spPr>
          <a:xfrm>
            <a:off x="2011089" y="1365337"/>
            <a:ext cx="8617907" cy="646331"/>
          </a:xfrm>
          <a:prstGeom prst="rect">
            <a:avLst/>
          </a:prstGeom>
          <a:noFill/>
        </p:spPr>
        <p:txBody>
          <a:bodyPr wrap="square" rtlCol="0">
            <a:spAutoFit/>
          </a:bodyPr>
          <a:lstStyle/>
          <a:p>
            <a:r>
              <a:rPr lang="fr-FR" sz="3600" dirty="0" err="1"/>
              <a:t>Siparco</a:t>
            </a:r>
            <a:r>
              <a:rPr lang="fr-FR" sz="3600" dirty="0"/>
              <a:t>  - </a:t>
            </a:r>
            <a:r>
              <a:rPr lang="fr-FR" sz="3200" dirty="0"/>
              <a:t>Collège François Villon</a:t>
            </a:r>
            <a:endParaRPr lang="fr-FR" sz="3600" dirty="0"/>
          </a:p>
        </p:txBody>
      </p:sp>
      <p:pic>
        <p:nvPicPr>
          <p:cNvPr id="126978" name="Picture 2" descr="https://lh6.googleusercontent.com/98JfCyX8P4TXQiRZgBF-xfUQ3mGUeBdO4uAe8TwwpDafHRx0LGyR9b-WNmgdPeZxPcpdTaciulR-ddN96kWo4bRCu7dEVHM1PIoNN4MNCRB8fds_ct5ATx2cjvaHtyOWPTblNHZJ"/>
          <p:cNvPicPr>
            <a:picLocks noChangeAspect="1" noChangeArrowheads="1"/>
          </p:cNvPicPr>
          <p:nvPr/>
        </p:nvPicPr>
        <p:blipFill>
          <a:blip r:embed="rId2" cstate="print"/>
          <a:srcRect/>
          <a:stretch>
            <a:fillRect/>
          </a:stretch>
        </p:blipFill>
        <p:spPr bwMode="auto">
          <a:xfrm>
            <a:off x="1746033" y="2599673"/>
            <a:ext cx="5484030" cy="3099669"/>
          </a:xfrm>
          <a:prstGeom prst="rect">
            <a:avLst/>
          </a:prstGeom>
        </p:spPr>
        <p:style>
          <a:lnRef idx="1">
            <a:schemeClr val="dk1"/>
          </a:lnRef>
          <a:fillRef idx="3">
            <a:schemeClr val="dk1"/>
          </a:fillRef>
          <a:effectRef idx="2">
            <a:schemeClr val="dk1"/>
          </a:effectRef>
          <a:fontRef idx="minor">
            <a:schemeClr val="lt1"/>
          </a:fontRef>
        </p:style>
      </p:pic>
    </p:spTree>
    <p:extLst>
      <p:ext uri="{BB962C8B-B14F-4D97-AF65-F5344CB8AC3E}">
        <p14:creationId xmlns:p14="http://schemas.microsoft.com/office/powerpoint/2010/main" val="364681357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a:solidFill>
                  <a:srgbClr val="302C24">
                    <a:alpha val="15000"/>
                  </a:srgbClr>
                </a:solidFill>
                <a:latin typeface="Impact"/>
                <a:ea typeface="宋体"/>
                <a:cs typeface="Rockwell"/>
              </a:rPr>
              <a:t>INDIVIDUEL</a:t>
            </a:r>
            <a:endParaRPr lang="en-US" sz="12000" cap="all" dirty="0">
              <a:solidFill>
                <a:srgbClr val="302C24">
                  <a:alpha val="15000"/>
                </a:srgbClr>
              </a:solidFill>
              <a:effectLst/>
              <a:latin typeface="Impact"/>
              <a:ea typeface="宋体"/>
              <a:cs typeface="Rockwell"/>
            </a:endParaRPr>
          </a:p>
        </p:txBody>
      </p:sp>
      <p:sp>
        <p:nvSpPr>
          <p:cNvPr id="5" name="Rectangle 4"/>
          <p:cNvSpPr/>
          <p:nvPr/>
        </p:nvSpPr>
        <p:spPr>
          <a:xfrm>
            <a:off x="2728919" y="1390389"/>
            <a:ext cx="4148700" cy="646331"/>
          </a:xfrm>
          <a:prstGeom prst="rect">
            <a:avLst/>
          </a:prstGeom>
        </p:spPr>
        <p:txBody>
          <a:bodyPr wrap="none">
            <a:spAutoFit/>
          </a:bodyPr>
          <a:lstStyle/>
          <a:p>
            <a:r>
              <a:rPr lang="fr-FR" sz="3600" dirty="0"/>
              <a:t>Leila </a:t>
            </a:r>
            <a:r>
              <a:rPr lang="fr-FR" dirty="0"/>
              <a:t>– </a:t>
            </a:r>
            <a:r>
              <a:rPr lang="fr-FR" sz="3200" dirty="0"/>
              <a:t>Collège La Vallée</a:t>
            </a:r>
          </a:p>
        </p:txBody>
      </p:sp>
    </p:spTree>
    <p:extLst>
      <p:ext uri="{BB962C8B-B14F-4D97-AF65-F5344CB8AC3E}">
        <p14:creationId xmlns:p14="http://schemas.microsoft.com/office/powerpoint/2010/main" val="266366550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1"/>
          <p:cNvSpPr txBox="1">
            <a:spLocks/>
          </p:cNvSpPr>
          <p:nvPr/>
        </p:nvSpPr>
        <p:spPr>
          <a:xfrm>
            <a:off x="0" y="11358"/>
            <a:ext cx="9144000" cy="2673847"/>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6600" cap="all" dirty="0">
                <a:solidFill>
                  <a:srgbClr val="302C24">
                    <a:alpha val="15000"/>
                  </a:srgbClr>
                </a:solidFill>
                <a:latin typeface="Impact"/>
                <a:ea typeface="宋体"/>
                <a:cs typeface="Rockwell"/>
              </a:rPr>
              <a:t>Poule : chateau de </a:t>
            </a:r>
            <a:r>
              <a:rPr lang="en-US" sz="6600" cap="all" dirty="0" err="1">
                <a:solidFill>
                  <a:srgbClr val="302C24">
                    <a:alpha val="15000"/>
                  </a:srgbClr>
                </a:solidFill>
                <a:latin typeface="Impact"/>
                <a:ea typeface="宋体"/>
                <a:cs typeface="Rockwell"/>
              </a:rPr>
              <a:t>fontainebleau</a:t>
            </a:r>
            <a:endParaRPr lang="en-US" sz="6600" cap="all" dirty="0">
              <a:solidFill>
                <a:srgbClr val="302C24">
                  <a:alpha val="15000"/>
                </a:srgbClr>
              </a:solidFill>
              <a:effectLst/>
              <a:latin typeface="Impact"/>
              <a:ea typeface="宋体"/>
              <a:cs typeface="Rockwell"/>
            </a:endParaRPr>
          </a:p>
        </p:txBody>
      </p:sp>
      <p:pic>
        <p:nvPicPr>
          <p:cNvPr id="9218" name="Picture 2" descr="https://tse2.mm.bing.net/th?id=OIP.7dAy3HITTKpY5gkDGT_DIwHaD8&amp;pid=Api"/>
          <p:cNvPicPr>
            <a:picLocks noChangeAspect="1" noChangeArrowheads="1"/>
          </p:cNvPicPr>
          <p:nvPr/>
        </p:nvPicPr>
        <p:blipFill>
          <a:blip r:embed="rId2" cstate="print"/>
          <a:srcRect/>
          <a:stretch>
            <a:fillRect/>
          </a:stretch>
        </p:blipFill>
        <p:spPr bwMode="auto">
          <a:xfrm>
            <a:off x="506302" y="4833008"/>
            <a:ext cx="3314135" cy="1761946"/>
          </a:xfrm>
          <a:prstGeom prst="rect">
            <a:avLst/>
          </a:prstGeom>
        </p:spPr>
        <p:style>
          <a:lnRef idx="1">
            <a:schemeClr val="dk1"/>
          </a:lnRef>
          <a:fillRef idx="3">
            <a:schemeClr val="dk1"/>
          </a:fillRef>
          <a:effectRef idx="2">
            <a:schemeClr val="dk1"/>
          </a:effectRef>
          <a:fontRef idx="minor">
            <a:schemeClr val="lt1"/>
          </a:fontRef>
        </p:style>
      </p:pic>
      <p:pic>
        <p:nvPicPr>
          <p:cNvPr id="9220" name="Picture 4" descr="https://tse4.mm.bing.net/th?id=OIP.8kmxaCI-wEDYhiQpkEKvNQHaEf&amp;pid=Api"/>
          <p:cNvPicPr>
            <a:picLocks noChangeAspect="1" noChangeArrowheads="1"/>
          </p:cNvPicPr>
          <p:nvPr/>
        </p:nvPicPr>
        <p:blipFill>
          <a:blip r:embed="rId3" cstate="print"/>
          <a:srcRect t="16376"/>
          <a:stretch>
            <a:fillRect/>
          </a:stretch>
        </p:blipFill>
        <p:spPr bwMode="auto">
          <a:xfrm>
            <a:off x="4597052" y="4559980"/>
            <a:ext cx="4019072" cy="2034974"/>
          </a:xfrm>
          <a:prstGeom prst="rect">
            <a:avLst/>
          </a:prstGeom>
        </p:spPr>
        <p:style>
          <a:lnRef idx="1">
            <a:schemeClr val="dk1"/>
          </a:lnRef>
          <a:fillRef idx="3">
            <a:schemeClr val="dk1"/>
          </a:fillRef>
          <a:effectRef idx="2">
            <a:schemeClr val="dk1"/>
          </a:effectRef>
          <a:fontRef idx="minor">
            <a:schemeClr val="lt1"/>
          </a:fontRef>
        </p:style>
      </p:pic>
      <p:sp>
        <p:nvSpPr>
          <p:cNvPr id="6" name="ZoneTexte 5"/>
          <p:cNvSpPr txBox="1"/>
          <p:nvPr/>
        </p:nvSpPr>
        <p:spPr>
          <a:xfrm>
            <a:off x="1513867" y="2036212"/>
            <a:ext cx="6939419" cy="2092881"/>
          </a:xfrm>
          <a:prstGeom prst="rect">
            <a:avLst/>
          </a:prstGeom>
          <a:noFill/>
        </p:spPr>
        <p:txBody>
          <a:bodyPr wrap="square" rtlCol="0">
            <a:spAutoFit/>
          </a:bodyPr>
          <a:lstStyle/>
          <a:p>
            <a:pPr algn="ctr"/>
            <a:r>
              <a:rPr lang="fr-FR" sz="2800" b="1" dirty="0"/>
              <a:t>Demeure des rois poètes</a:t>
            </a:r>
          </a:p>
          <a:p>
            <a:pPr algn="ctr"/>
            <a:r>
              <a:rPr lang="fr-FR" sz="2800" b="1" dirty="0"/>
              <a:t>Ici laissez vous séduire</a:t>
            </a:r>
          </a:p>
          <a:p>
            <a:pPr algn="ctr"/>
            <a:r>
              <a:rPr lang="fr-FR" sz="2800" b="1" dirty="0"/>
              <a:t>Par des textes clamés à tue tête</a:t>
            </a:r>
          </a:p>
          <a:p>
            <a:pPr algn="ctr"/>
            <a:r>
              <a:rPr lang="fr-FR" sz="2800" b="1" dirty="0"/>
              <a:t>Où les mots ne demandent qu’à s’enfuir</a:t>
            </a:r>
            <a:r>
              <a:rPr lang="fr-FR" sz="2800" dirty="0"/>
              <a:t> </a:t>
            </a:r>
          </a:p>
          <a:p>
            <a:r>
              <a:rPr lang="fr-FR" dirty="0"/>
              <a:t> </a:t>
            </a:r>
          </a:p>
        </p:txBody>
      </p:sp>
    </p:spTree>
    <p:extLst>
      <p:ext uri="{BB962C8B-B14F-4D97-AF65-F5344CB8AC3E}">
        <p14:creationId xmlns:p14="http://schemas.microsoft.com/office/powerpoint/2010/main" val="348707476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a:solidFill>
                  <a:srgbClr val="302C24">
                    <a:alpha val="15000"/>
                  </a:srgbClr>
                </a:solidFill>
                <a:latin typeface="Impact"/>
                <a:ea typeface="宋体"/>
                <a:cs typeface="Rockwell"/>
              </a:rPr>
              <a:t>INDIVIDUEL</a:t>
            </a:r>
            <a:endParaRPr lang="en-US" sz="12000" cap="all" dirty="0">
              <a:solidFill>
                <a:srgbClr val="302C24">
                  <a:alpha val="15000"/>
                </a:srgbClr>
              </a:solidFill>
              <a:effectLst/>
              <a:latin typeface="Impact"/>
              <a:ea typeface="宋体"/>
              <a:cs typeface="Rockwell"/>
            </a:endParaRPr>
          </a:p>
        </p:txBody>
      </p:sp>
      <p:sp>
        <p:nvSpPr>
          <p:cNvPr id="5" name="Rectangle 4"/>
          <p:cNvSpPr/>
          <p:nvPr/>
        </p:nvSpPr>
        <p:spPr>
          <a:xfrm>
            <a:off x="1651680" y="1390389"/>
            <a:ext cx="6109558" cy="646331"/>
          </a:xfrm>
          <a:prstGeom prst="rect">
            <a:avLst/>
          </a:prstGeom>
        </p:spPr>
        <p:txBody>
          <a:bodyPr wrap="none">
            <a:spAutoFit/>
          </a:bodyPr>
          <a:lstStyle/>
          <a:p>
            <a:r>
              <a:rPr lang="fr-FR" sz="3600" dirty="0"/>
              <a:t>Baptiste </a:t>
            </a:r>
            <a:r>
              <a:rPr lang="fr-FR" dirty="0"/>
              <a:t>– </a:t>
            </a:r>
            <a:r>
              <a:rPr lang="fr-FR" sz="3200" dirty="0"/>
              <a:t>Collège Honoré de Balzac</a:t>
            </a:r>
          </a:p>
        </p:txBody>
      </p:sp>
      <p:sp>
        <p:nvSpPr>
          <p:cNvPr id="6" name="Rectangle 5"/>
          <p:cNvSpPr/>
          <p:nvPr/>
        </p:nvSpPr>
        <p:spPr>
          <a:xfrm>
            <a:off x="4202481" y="3319397"/>
            <a:ext cx="4572000" cy="2123658"/>
          </a:xfrm>
          <a:prstGeom prst="rect">
            <a:avLst/>
          </a:prstGeom>
        </p:spPr>
        <p:txBody>
          <a:bodyPr>
            <a:spAutoFit/>
          </a:bodyPr>
          <a:lstStyle/>
          <a:p>
            <a:pPr algn="ctr"/>
            <a:r>
              <a:rPr lang="fr-FR" sz="2400" b="1" dirty="0"/>
              <a:t>Je suis peut-être plâtré</a:t>
            </a:r>
          </a:p>
          <a:p>
            <a:pPr algn="ctr"/>
            <a:r>
              <a:rPr lang="fr-FR" sz="2400" b="1" dirty="0"/>
              <a:t>Mais je peux </a:t>
            </a:r>
            <a:r>
              <a:rPr lang="fr-FR" sz="2400" b="1" dirty="0" err="1"/>
              <a:t>slamer</a:t>
            </a:r>
            <a:endParaRPr lang="fr-FR" sz="2400" b="1" dirty="0"/>
          </a:p>
          <a:p>
            <a:pPr algn="ctr"/>
            <a:r>
              <a:rPr lang="fr-FR" sz="2400" b="1" dirty="0"/>
              <a:t>Guerrier dans l’âme</a:t>
            </a:r>
          </a:p>
          <a:p>
            <a:pPr algn="ctr"/>
            <a:r>
              <a:rPr lang="fr-FR" sz="2400" b="1" dirty="0"/>
              <a:t>Magicien dans le </a:t>
            </a:r>
            <a:r>
              <a:rPr lang="fr-FR" sz="2400" b="1" dirty="0" err="1"/>
              <a:t>slam</a:t>
            </a:r>
            <a:endParaRPr lang="fr-FR" sz="2400" b="1" dirty="0"/>
          </a:p>
          <a:p>
            <a:br>
              <a:rPr lang="fr-FR" dirty="0"/>
            </a:br>
            <a:endParaRPr lang="fr-FR" dirty="0"/>
          </a:p>
        </p:txBody>
      </p:sp>
      <p:pic>
        <p:nvPicPr>
          <p:cNvPr id="23554" name="Picture 2" descr="https://lh4.googleusercontent.com/q1LO_OMnr3V4z3Zy22-1I6ZgvOiMykhxpxbqs6OlXbXFLtzZqQdDJ9moST0CSsQyW4cm_MzMbUOmLD9kQ_ilkr2NGHKzt1MZ_07VziKAhkmpf7olrBSqivMBsUlwwPE5pSRthMyy"/>
          <p:cNvPicPr>
            <a:picLocks noChangeAspect="1" noChangeArrowheads="1"/>
          </p:cNvPicPr>
          <p:nvPr/>
        </p:nvPicPr>
        <p:blipFill>
          <a:blip r:embed="rId2" cstate="print"/>
          <a:srcRect t="25629"/>
          <a:stretch>
            <a:fillRect/>
          </a:stretch>
        </p:blipFill>
        <p:spPr bwMode="auto">
          <a:xfrm>
            <a:off x="522072" y="2936857"/>
            <a:ext cx="3467467" cy="3438395"/>
          </a:xfrm>
          <a:prstGeom prst="rect">
            <a:avLst/>
          </a:prstGeom>
          <a:ln/>
        </p:spPr>
        <p:style>
          <a:lnRef idx="1">
            <a:schemeClr val="dk1"/>
          </a:lnRef>
          <a:fillRef idx="3">
            <a:schemeClr val="dk1"/>
          </a:fillRef>
          <a:effectRef idx="2">
            <a:schemeClr val="dk1"/>
          </a:effectRef>
          <a:fontRef idx="minor">
            <a:schemeClr val="lt1"/>
          </a:fontRef>
        </p:style>
      </p:pic>
    </p:spTree>
    <p:extLst>
      <p:ext uri="{BB962C8B-B14F-4D97-AF65-F5344CB8AC3E}">
        <p14:creationId xmlns:p14="http://schemas.microsoft.com/office/powerpoint/2010/main" val="266366550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a:solidFill>
                  <a:srgbClr val="302C24">
                    <a:alpha val="15000"/>
                  </a:srgbClr>
                </a:solidFill>
                <a:latin typeface="Impact"/>
                <a:ea typeface="宋体"/>
                <a:cs typeface="Rockwell"/>
              </a:rPr>
              <a:t>INDIVIDUEL</a:t>
            </a:r>
            <a:endParaRPr lang="en-US" sz="12000" cap="all" dirty="0">
              <a:solidFill>
                <a:srgbClr val="302C24">
                  <a:alpha val="15000"/>
                </a:srgbClr>
              </a:solidFill>
              <a:effectLst/>
              <a:latin typeface="Impact"/>
              <a:ea typeface="宋体"/>
              <a:cs typeface="Rockwell"/>
            </a:endParaRPr>
          </a:p>
        </p:txBody>
      </p:sp>
      <p:sp>
        <p:nvSpPr>
          <p:cNvPr id="5" name="Rectangle 4"/>
          <p:cNvSpPr/>
          <p:nvPr/>
        </p:nvSpPr>
        <p:spPr>
          <a:xfrm>
            <a:off x="1651680" y="1390389"/>
            <a:ext cx="5989268" cy="646331"/>
          </a:xfrm>
          <a:prstGeom prst="rect">
            <a:avLst/>
          </a:prstGeom>
        </p:spPr>
        <p:txBody>
          <a:bodyPr wrap="none">
            <a:spAutoFit/>
          </a:bodyPr>
          <a:lstStyle/>
          <a:p>
            <a:r>
              <a:rPr lang="fr-FR" sz="3600" dirty="0"/>
              <a:t>Aurélie </a:t>
            </a:r>
            <a:r>
              <a:rPr lang="fr-FR" dirty="0"/>
              <a:t>– </a:t>
            </a:r>
            <a:r>
              <a:rPr lang="fr-FR" sz="3200" dirty="0"/>
              <a:t>Collège Honoré de Balzac</a:t>
            </a:r>
          </a:p>
        </p:txBody>
      </p:sp>
      <p:sp>
        <p:nvSpPr>
          <p:cNvPr id="6" name="Rectangle 5"/>
          <p:cNvSpPr/>
          <p:nvPr/>
        </p:nvSpPr>
        <p:spPr>
          <a:xfrm>
            <a:off x="4402899" y="3191443"/>
            <a:ext cx="4572000" cy="2123658"/>
          </a:xfrm>
          <a:prstGeom prst="rect">
            <a:avLst/>
          </a:prstGeom>
        </p:spPr>
        <p:txBody>
          <a:bodyPr>
            <a:spAutoFit/>
          </a:bodyPr>
          <a:lstStyle/>
          <a:p>
            <a:pPr algn="ctr"/>
            <a:r>
              <a:rPr lang="fr-FR" sz="2400" b="1" dirty="0"/>
              <a:t>Me voici, Aurélie</a:t>
            </a:r>
          </a:p>
          <a:p>
            <a:pPr algn="ctr"/>
            <a:r>
              <a:rPr lang="fr-FR" sz="2400" b="1" dirty="0"/>
              <a:t>Je suis une fille gentille</a:t>
            </a:r>
          </a:p>
          <a:p>
            <a:pPr algn="ctr"/>
            <a:r>
              <a:rPr lang="fr-FR" sz="2400" b="1" dirty="0"/>
              <a:t>Qui va vous présenter son texte</a:t>
            </a:r>
          </a:p>
          <a:p>
            <a:pPr algn="ctr"/>
            <a:r>
              <a:rPr lang="fr-FR" sz="2400" b="1" dirty="0"/>
              <a:t>Qui va vous époustoufler</a:t>
            </a:r>
          </a:p>
          <a:p>
            <a:br>
              <a:rPr lang="fr-FR" dirty="0"/>
            </a:br>
            <a:endParaRPr lang="fr-FR" dirty="0"/>
          </a:p>
        </p:txBody>
      </p:sp>
      <p:pic>
        <p:nvPicPr>
          <p:cNvPr id="145410" name="Picture 2" descr="https://lh6.googleusercontent.com/lUfQzWjADvRm01Y0dM08WLOZ1yt7awqaKPBdPlGkAA-OjL1HHe0ByN8s6i15MfZC19hQTBUc2k3A48x5h3BDyLVrNnSyoUEVffiZoeU66PuP49hsQh_x13GoD8rglDYPYPpQegN3"/>
          <p:cNvPicPr>
            <a:picLocks noChangeAspect="1" noChangeArrowheads="1"/>
          </p:cNvPicPr>
          <p:nvPr/>
        </p:nvPicPr>
        <p:blipFill>
          <a:blip r:embed="rId2" cstate="print"/>
          <a:srcRect/>
          <a:stretch>
            <a:fillRect/>
          </a:stretch>
        </p:blipFill>
        <p:spPr bwMode="auto">
          <a:xfrm>
            <a:off x="258877" y="3191443"/>
            <a:ext cx="3956132" cy="2971010"/>
          </a:xfrm>
          <a:prstGeom prst="rect">
            <a:avLst/>
          </a:prstGeom>
        </p:spPr>
        <p:style>
          <a:lnRef idx="1">
            <a:schemeClr val="dk1"/>
          </a:lnRef>
          <a:fillRef idx="3">
            <a:schemeClr val="dk1"/>
          </a:fillRef>
          <a:effectRef idx="2">
            <a:schemeClr val="dk1"/>
          </a:effectRef>
          <a:fontRef idx="minor">
            <a:schemeClr val="lt1"/>
          </a:fontRef>
        </p:style>
      </p:pic>
    </p:spTree>
    <p:extLst>
      <p:ext uri="{BB962C8B-B14F-4D97-AF65-F5344CB8AC3E}">
        <p14:creationId xmlns:p14="http://schemas.microsoft.com/office/powerpoint/2010/main" val="266366550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a:solidFill>
                  <a:srgbClr val="302C24">
                    <a:alpha val="15000"/>
                  </a:srgbClr>
                </a:solidFill>
                <a:latin typeface="Impact"/>
                <a:ea typeface="宋体"/>
                <a:cs typeface="Rockwell"/>
              </a:rPr>
              <a:t>INDIVIDUEL</a:t>
            </a:r>
            <a:endParaRPr lang="en-US" sz="12000" cap="all" dirty="0">
              <a:solidFill>
                <a:srgbClr val="302C24">
                  <a:alpha val="15000"/>
                </a:srgbClr>
              </a:solidFill>
              <a:effectLst/>
              <a:latin typeface="Impact"/>
              <a:ea typeface="宋体"/>
              <a:cs typeface="Rockwell"/>
            </a:endParaRPr>
          </a:p>
        </p:txBody>
      </p:sp>
      <p:sp>
        <p:nvSpPr>
          <p:cNvPr id="5" name="Rectangle 4"/>
          <p:cNvSpPr/>
          <p:nvPr/>
        </p:nvSpPr>
        <p:spPr>
          <a:xfrm>
            <a:off x="1651680" y="1390389"/>
            <a:ext cx="6612901" cy="646331"/>
          </a:xfrm>
          <a:prstGeom prst="rect">
            <a:avLst/>
          </a:prstGeom>
        </p:spPr>
        <p:txBody>
          <a:bodyPr wrap="none">
            <a:spAutoFit/>
          </a:bodyPr>
          <a:lstStyle/>
          <a:p>
            <a:r>
              <a:rPr lang="fr-FR" sz="3600" dirty="0" err="1"/>
              <a:t>Malaink</a:t>
            </a:r>
            <a:r>
              <a:rPr lang="fr-FR" sz="3600" dirty="0"/>
              <a:t> </a:t>
            </a:r>
            <a:r>
              <a:rPr lang="fr-FR" dirty="0"/>
              <a:t>– </a:t>
            </a:r>
            <a:r>
              <a:rPr lang="fr-FR" sz="3200" dirty="0"/>
              <a:t>Collège Blanche de Castille  </a:t>
            </a:r>
          </a:p>
        </p:txBody>
      </p:sp>
      <p:pic>
        <p:nvPicPr>
          <p:cNvPr id="23553" name="Picture 1" descr="C:\Users\Juliette\Downloads\PhotoFinalisteIndividuelAmbrineFakiri.jpg"/>
          <p:cNvPicPr>
            <a:picLocks noChangeAspect="1" noChangeArrowheads="1"/>
          </p:cNvPicPr>
          <p:nvPr/>
        </p:nvPicPr>
        <p:blipFill>
          <a:blip r:embed="rId2" cstate="print"/>
          <a:srcRect l="19680" t="20274"/>
          <a:stretch>
            <a:fillRect/>
          </a:stretch>
        </p:blipFill>
        <p:spPr bwMode="auto">
          <a:xfrm>
            <a:off x="438412" y="3610832"/>
            <a:ext cx="2993720" cy="2971595"/>
          </a:xfrm>
          <a:prstGeom prst="rect">
            <a:avLst/>
          </a:prstGeom>
          <a:ln/>
        </p:spPr>
        <p:style>
          <a:lnRef idx="1">
            <a:schemeClr val="dk1"/>
          </a:lnRef>
          <a:fillRef idx="3">
            <a:schemeClr val="dk1"/>
          </a:fillRef>
          <a:effectRef idx="2">
            <a:schemeClr val="dk1"/>
          </a:effectRef>
          <a:fontRef idx="minor">
            <a:schemeClr val="lt1"/>
          </a:fontRef>
        </p:style>
      </p:pic>
      <p:sp>
        <p:nvSpPr>
          <p:cNvPr id="23554" name="Rectangle 2"/>
          <p:cNvSpPr>
            <a:spLocks noChangeArrowheads="1"/>
          </p:cNvSpPr>
          <p:nvPr/>
        </p:nvSpPr>
        <p:spPr bwMode="auto">
          <a:xfrm>
            <a:off x="3870251" y="3914922"/>
            <a:ext cx="4118757"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400" b="1" i="0" u="none" strike="noStrike" cap="none" normalizeH="0" baseline="0" dirty="0">
                <a:ln>
                  <a:noFill/>
                </a:ln>
                <a:solidFill>
                  <a:srgbClr val="222222"/>
                </a:solidFill>
                <a:effectLst/>
                <a:ea typeface="Times New Roman" pitchFamily="18" charset="0"/>
                <a:cs typeface="Calibri" pitchFamily="34" charset="0"/>
              </a:rPr>
              <a:t>De nature joyeuse </a:t>
            </a:r>
            <a:endParaRPr kumimoji="0" lang="fr-FR" sz="2400" b="1" i="0" u="none" strike="noStrike" cap="none" normalizeH="0" baseline="0" dirty="0">
              <a:ln>
                <a:noFill/>
              </a:ln>
              <a:solidFill>
                <a:schemeClr val="tx1"/>
              </a:solidFill>
              <a:effectLs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sz="2400" b="1" i="0" u="none" strike="noStrike" cap="none" normalizeH="0" baseline="0" dirty="0">
                <a:ln>
                  <a:noFill/>
                </a:ln>
                <a:solidFill>
                  <a:srgbClr val="222222"/>
                </a:solidFill>
                <a:effectLst/>
                <a:ea typeface="Times New Roman" pitchFamily="18" charset="0"/>
                <a:cs typeface="Calibri" pitchFamily="34" charset="0"/>
              </a:rPr>
              <a:t>Je suis aussi réservée et curieuse</a:t>
            </a:r>
            <a:endParaRPr kumimoji="0" lang="fr-FR" sz="2400" b="1" i="0" u="none" strike="noStrike" cap="none" normalizeH="0" baseline="0" dirty="0">
              <a:ln>
                <a:noFill/>
              </a:ln>
              <a:solidFill>
                <a:schemeClr val="tx1"/>
              </a:solidFill>
              <a:effectLs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sz="2400" b="1" i="0" u="none" strike="noStrike" cap="none" normalizeH="0" baseline="0" dirty="0">
                <a:ln>
                  <a:noFill/>
                </a:ln>
                <a:solidFill>
                  <a:srgbClr val="222222"/>
                </a:solidFill>
                <a:effectLst/>
                <a:ea typeface="Times New Roman" pitchFamily="18" charset="0"/>
                <a:cs typeface="Calibri" pitchFamily="34" charset="0"/>
              </a:rPr>
              <a:t>Pleine de surprises et de mystère </a:t>
            </a:r>
            <a:endParaRPr kumimoji="0" lang="fr-FR" sz="2400" b="1" i="0" u="none" strike="noStrike" cap="none" normalizeH="0" baseline="0" dirty="0">
              <a:ln>
                <a:noFill/>
              </a:ln>
              <a:solidFill>
                <a:schemeClr val="tx1"/>
              </a:solidFill>
              <a:effectLs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sz="2400" b="1" i="0" u="none" strike="noStrike" cap="none" normalizeH="0" baseline="0" dirty="0">
                <a:ln>
                  <a:noFill/>
                </a:ln>
                <a:solidFill>
                  <a:srgbClr val="222222"/>
                </a:solidFill>
                <a:effectLst/>
                <a:ea typeface="Times New Roman" pitchFamily="18" charset="0"/>
                <a:cs typeface="Calibri" pitchFamily="34" charset="0"/>
              </a:rPr>
              <a:t>À l'image de mon </a:t>
            </a:r>
            <a:r>
              <a:rPr kumimoji="0" lang="fr-FR" sz="2400" b="1" i="0" u="none" strike="noStrike" cap="none" normalizeH="0" baseline="0" dirty="0" err="1">
                <a:ln>
                  <a:noFill/>
                </a:ln>
                <a:solidFill>
                  <a:srgbClr val="222222"/>
                </a:solidFill>
                <a:effectLst/>
                <a:ea typeface="Times New Roman" pitchFamily="18" charset="0"/>
                <a:cs typeface="Calibri" pitchFamily="34" charset="0"/>
              </a:rPr>
              <a:t>Slam</a:t>
            </a:r>
            <a:r>
              <a:rPr kumimoji="0" lang="fr-FR" sz="2400" b="1" i="0" u="none" strike="noStrike" cap="none" normalizeH="0" baseline="0" dirty="0">
                <a:ln>
                  <a:noFill/>
                </a:ln>
                <a:solidFill>
                  <a:srgbClr val="222222"/>
                </a:solidFill>
                <a:effectLst/>
                <a:ea typeface="Times New Roman" pitchFamily="18" charset="0"/>
                <a:cs typeface="Calibri" pitchFamily="34" charset="0"/>
              </a:rPr>
              <a:t>, je l'espère</a:t>
            </a:r>
            <a:endParaRPr kumimoji="0" lang="fr-FR" sz="2400" b="1" i="0" u="none" strike="noStrike" cap="none" normalizeH="0" baseline="0" dirty="0">
              <a:ln>
                <a:noFill/>
              </a:ln>
              <a:solidFill>
                <a:schemeClr val="tx1"/>
              </a:solidFill>
              <a:effectLst/>
              <a:cs typeface="Arial" pitchFamily="34" charset="0"/>
            </a:endParaRPr>
          </a:p>
        </p:txBody>
      </p:sp>
    </p:spTree>
    <p:extLst>
      <p:ext uri="{BB962C8B-B14F-4D97-AF65-F5344CB8AC3E}">
        <p14:creationId xmlns:p14="http://schemas.microsoft.com/office/powerpoint/2010/main" val="266366550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a:solidFill>
                  <a:srgbClr val="302C24">
                    <a:alpha val="15000"/>
                  </a:srgbClr>
                </a:solidFill>
                <a:latin typeface="Impact"/>
                <a:ea typeface="宋体"/>
                <a:cs typeface="Rockwell"/>
              </a:rPr>
              <a:t>INDIVIDUEL</a:t>
            </a:r>
            <a:endParaRPr lang="en-US" sz="12000" cap="all" dirty="0">
              <a:solidFill>
                <a:srgbClr val="302C24">
                  <a:alpha val="15000"/>
                </a:srgbClr>
              </a:solidFill>
              <a:effectLst/>
              <a:latin typeface="Impact"/>
              <a:ea typeface="宋体"/>
              <a:cs typeface="Rockwell"/>
            </a:endParaRPr>
          </a:p>
        </p:txBody>
      </p:sp>
      <p:sp>
        <p:nvSpPr>
          <p:cNvPr id="5" name="Rectangle 4"/>
          <p:cNvSpPr/>
          <p:nvPr/>
        </p:nvSpPr>
        <p:spPr>
          <a:xfrm>
            <a:off x="1651680" y="1390389"/>
            <a:ext cx="5636671" cy="646331"/>
          </a:xfrm>
          <a:prstGeom prst="rect">
            <a:avLst/>
          </a:prstGeom>
        </p:spPr>
        <p:txBody>
          <a:bodyPr wrap="none">
            <a:spAutoFit/>
          </a:bodyPr>
          <a:lstStyle/>
          <a:p>
            <a:r>
              <a:rPr lang="fr-FR" sz="3600" dirty="0"/>
              <a:t>Léa</a:t>
            </a:r>
            <a:r>
              <a:rPr lang="fr-FR" dirty="0"/>
              <a:t>– </a:t>
            </a:r>
            <a:r>
              <a:rPr lang="fr-FR" sz="3200" dirty="0"/>
              <a:t>Collège Blanche de Castille  </a:t>
            </a:r>
          </a:p>
        </p:txBody>
      </p:sp>
    </p:spTree>
    <p:extLst>
      <p:ext uri="{BB962C8B-B14F-4D97-AF65-F5344CB8AC3E}">
        <p14:creationId xmlns:p14="http://schemas.microsoft.com/office/powerpoint/2010/main" val="266366550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a:solidFill>
                  <a:srgbClr val="302C24">
                    <a:alpha val="15000"/>
                  </a:srgbClr>
                </a:solidFill>
                <a:latin typeface="Impact"/>
                <a:ea typeface="宋体"/>
                <a:cs typeface="Rockwell"/>
              </a:rPr>
              <a:t>INDIVIDUEL</a:t>
            </a:r>
            <a:endParaRPr lang="en-US" sz="12000" cap="all" dirty="0">
              <a:solidFill>
                <a:srgbClr val="302C24">
                  <a:alpha val="15000"/>
                </a:srgbClr>
              </a:solidFill>
              <a:effectLst/>
              <a:latin typeface="Impact"/>
              <a:ea typeface="宋体"/>
              <a:cs typeface="Rockwell"/>
            </a:endParaRPr>
          </a:p>
        </p:txBody>
      </p:sp>
      <p:sp>
        <p:nvSpPr>
          <p:cNvPr id="5" name="Rectangle 4"/>
          <p:cNvSpPr/>
          <p:nvPr/>
        </p:nvSpPr>
        <p:spPr>
          <a:xfrm>
            <a:off x="2340611" y="1390389"/>
            <a:ext cx="4148700" cy="646331"/>
          </a:xfrm>
          <a:prstGeom prst="rect">
            <a:avLst/>
          </a:prstGeom>
        </p:spPr>
        <p:txBody>
          <a:bodyPr wrap="none">
            <a:spAutoFit/>
          </a:bodyPr>
          <a:lstStyle/>
          <a:p>
            <a:r>
              <a:rPr lang="fr-FR" sz="3600" dirty="0"/>
              <a:t>Leila </a:t>
            </a:r>
            <a:r>
              <a:rPr lang="fr-FR" dirty="0"/>
              <a:t>– </a:t>
            </a:r>
            <a:r>
              <a:rPr lang="fr-FR" sz="3200" dirty="0"/>
              <a:t>Collège La Vallée</a:t>
            </a:r>
          </a:p>
        </p:txBody>
      </p:sp>
      <p:pic>
        <p:nvPicPr>
          <p:cNvPr id="25602" name="Picture 2" descr="https://lh5.googleusercontent.com/QC49-rN0u9yt5fxf5bmQX_qF6ESzOk9ihOrl1TABOjYCkF2pE3Nc9EQKJBAvSo6XDmgSuFanfFHglEpS9rCBAV3oOEcMaBiMMhv_jYOKuIcuFBr29Jk_Oer2p4yBfqEePvn-_-9s"/>
          <p:cNvPicPr>
            <a:picLocks noChangeAspect="1" noChangeArrowheads="1"/>
          </p:cNvPicPr>
          <p:nvPr/>
        </p:nvPicPr>
        <p:blipFill>
          <a:blip r:embed="rId2" cstate="print"/>
          <a:srcRect l="23349" t="23892" r="-2992"/>
          <a:stretch>
            <a:fillRect/>
          </a:stretch>
        </p:blipFill>
        <p:spPr bwMode="auto">
          <a:xfrm>
            <a:off x="1006588" y="3494763"/>
            <a:ext cx="4263096" cy="2745222"/>
          </a:xfrm>
          <a:prstGeom prst="rect">
            <a:avLst/>
          </a:prstGeom>
          <a:noFill/>
        </p:spPr>
      </p:pic>
    </p:spTree>
    <p:extLst>
      <p:ext uri="{BB962C8B-B14F-4D97-AF65-F5344CB8AC3E}">
        <p14:creationId xmlns:p14="http://schemas.microsoft.com/office/powerpoint/2010/main" val="266366550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a:solidFill>
                  <a:srgbClr val="302C24">
                    <a:alpha val="15000"/>
                  </a:srgbClr>
                </a:solidFill>
                <a:latin typeface="Impact"/>
                <a:ea typeface="宋体"/>
                <a:cs typeface="Rockwell"/>
              </a:rPr>
              <a:t>INDIVIDUEL</a:t>
            </a:r>
            <a:endParaRPr lang="en-US" sz="12000" cap="all" dirty="0">
              <a:solidFill>
                <a:srgbClr val="302C24">
                  <a:alpha val="15000"/>
                </a:srgbClr>
              </a:solidFill>
              <a:effectLst/>
              <a:latin typeface="Impact"/>
              <a:ea typeface="宋体"/>
              <a:cs typeface="Rockwell"/>
            </a:endParaRPr>
          </a:p>
        </p:txBody>
      </p:sp>
      <p:sp>
        <p:nvSpPr>
          <p:cNvPr id="3" name="ZoneTexte 2"/>
          <p:cNvSpPr txBox="1"/>
          <p:nvPr/>
        </p:nvSpPr>
        <p:spPr>
          <a:xfrm>
            <a:off x="1695178" y="1503123"/>
            <a:ext cx="6914367" cy="646331"/>
          </a:xfrm>
          <a:prstGeom prst="rect">
            <a:avLst/>
          </a:prstGeom>
          <a:noFill/>
        </p:spPr>
        <p:txBody>
          <a:bodyPr wrap="square" rtlCol="0">
            <a:spAutoFit/>
          </a:bodyPr>
          <a:lstStyle/>
          <a:p>
            <a:r>
              <a:rPr lang="fr-FR" sz="3600" dirty="0"/>
              <a:t>POM</a:t>
            </a:r>
            <a:r>
              <a:rPr lang="fr-FR" dirty="0"/>
              <a:t> – </a:t>
            </a:r>
            <a:r>
              <a:rPr lang="fr-FR" sz="3200" dirty="0"/>
              <a:t>Collège La Mare Aux Champs</a:t>
            </a:r>
          </a:p>
        </p:txBody>
      </p:sp>
      <p:sp>
        <p:nvSpPr>
          <p:cNvPr id="26625" name="Rectangle 1"/>
          <p:cNvSpPr>
            <a:spLocks noChangeArrowheads="1"/>
          </p:cNvSpPr>
          <p:nvPr/>
        </p:nvSpPr>
        <p:spPr bwMode="auto">
          <a:xfrm>
            <a:off x="3620022" y="3100917"/>
            <a:ext cx="5440477"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400" b="1" i="0" u="none" strike="noStrike" cap="none" normalizeH="0" baseline="0" dirty="0">
                <a:ln>
                  <a:noFill/>
                </a:ln>
                <a:solidFill>
                  <a:schemeClr val="tx1"/>
                </a:solidFill>
                <a:effectLst/>
                <a:ea typeface="Calibri" pitchFamily="34" charset="0"/>
                <a:cs typeface="Times New Roman" pitchFamily="18" charset="0"/>
              </a:rPr>
              <a:t>Moi, mon nom de scène ce n’est pas Adam</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2400" b="1" i="0" u="none" strike="noStrike" cap="none" normalizeH="0" baseline="0" dirty="0">
                <a:ln>
                  <a:noFill/>
                </a:ln>
                <a:solidFill>
                  <a:schemeClr val="tx1"/>
                </a:solidFill>
                <a:effectLst/>
                <a:ea typeface="Calibri" pitchFamily="34" charset="0"/>
                <a:cs typeface="Times New Roman" pitchFamily="18" charset="0"/>
              </a:rPr>
              <a:t>Mais </a:t>
            </a:r>
            <a:r>
              <a:rPr kumimoji="0" lang="fr-FR" sz="2400" b="1" i="0" u="none" strike="noStrike" cap="none" normalizeH="0" baseline="0" dirty="0" err="1">
                <a:ln>
                  <a:noFill/>
                </a:ln>
                <a:solidFill>
                  <a:schemeClr val="tx1"/>
                </a:solidFill>
                <a:effectLst/>
                <a:ea typeface="Calibri" pitchFamily="34" charset="0"/>
                <a:cs typeface="Times New Roman" pitchFamily="18" charset="0"/>
              </a:rPr>
              <a:t>Pom</a:t>
            </a:r>
            <a:r>
              <a:rPr kumimoji="0" lang="fr-FR" sz="2400" b="1" i="0" u="none" strike="noStrike" cap="none" normalizeH="0" baseline="0" dirty="0">
                <a:ln>
                  <a:noFill/>
                </a:ln>
                <a:solidFill>
                  <a:schemeClr val="tx1"/>
                </a:solidFill>
                <a:effectLst/>
                <a:ea typeface="Calibri" pitchFamily="34" charset="0"/>
                <a:cs typeface="Times New Roman" pitchFamily="18" charset="0"/>
              </a:rPr>
              <a:t>.</a:t>
            </a:r>
            <a:endParaRPr kumimoji="0" lang="fr-FR" sz="2400" b="1" i="0" u="none" strike="noStrike" cap="none" normalizeH="0" baseline="0" dirty="0">
              <a:ln>
                <a:noFill/>
              </a:ln>
              <a:solidFill>
                <a:schemeClr val="tx1"/>
              </a:solidFill>
              <a:effectLs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sz="2400" b="1" i="0" u="none" strike="noStrike" cap="none" normalizeH="0" baseline="0" dirty="0">
                <a:ln>
                  <a:noFill/>
                </a:ln>
                <a:solidFill>
                  <a:schemeClr val="tx1"/>
                </a:solidFill>
                <a:effectLst/>
                <a:ea typeface="Calibri" pitchFamily="34" charset="0"/>
                <a:cs typeface="Times New Roman" pitchFamily="18" charset="0"/>
              </a:rPr>
              <a:t>Aujourd’hui le </a:t>
            </a:r>
            <a:r>
              <a:rPr kumimoji="0" lang="fr-FR" sz="2400" b="1" i="0" u="none" strike="noStrike" cap="none" normalizeH="0" baseline="0" dirty="0" err="1">
                <a:ln>
                  <a:noFill/>
                </a:ln>
                <a:solidFill>
                  <a:schemeClr val="tx1"/>
                </a:solidFill>
                <a:effectLst/>
                <a:ea typeface="Calibri" pitchFamily="34" charset="0"/>
                <a:cs typeface="Times New Roman" pitchFamily="18" charset="0"/>
              </a:rPr>
              <a:t>slam</a:t>
            </a:r>
            <a:r>
              <a:rPr kumimoji="0" lang="fr-FR" sz="2400" b="1" i="0" u="none" strike="noStrike" cap="none" normalizeH="0" baseline="0" dirty="0">
                <a:ln>
                  <a:noFill/>
                </a:ln>
                <a:solidFill>
                  <a:schemeClr val="tx1"/>
                </a:solidFill>
                <a:effectLst/>
                <a:ea typeface="Calibri" pitchFamily="34" charset="0"/>
                <a:cs typeface="Times New Roman" pitchFamily="18" charset="0"/>
              </a:rPr>
              <a:t> me passionne </a:t>
            </a:r>
            <a:endParaRPr kumimoji="0" lang="fr-FR" sz="2400" b="1" i="0" u="none" strike="noStrike" cap="none" normalizeH="0" baseline="0" dirty="0">
              <a:ln>
                <a:noFill/>
              </a:ln>
              <a:solidFill>
                <a:schemeClr val="tx1"/>
              </a:solidFill>
              <a:effectLs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sz="2400" b="1" i="0" u="none" strike="noStrike" cap="none" normalizeH="0" baseline="0" dirty="0">
                <a:ln>
                  <a:noFill/>
                </a:ln>
                <a:solidFill>
                  <a:schemeClr val="tx1"/>
                </a:solidFill>
                <a:effectLst/>
                <a:ea typeface="Calibri" pitchFamily="34" charset="0"/>
                <a:cs typeface="Times New Roman" pitchFamily="18" charset="0"/>
              </a:rPr>
              <a:t>Et, je veux vous montrer à quel point je me donne </a:t>
            </a:r>
            <a:endParaRPr kumimoji="0" lang="fr-FR" sz="2400" b="1" i="0" u="none" strike="noStrike" cap="none" normalizeH="0" baseline="0" dirty="0">
              <a:ln>
                <a:noFill/>
              </a:ln>
              <a:solidFill>
                <a:schemeClr val="tx1"/>
              </a:solidFill>
              <a:effectLs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sz="2400" b="1" i="0" u="none" strike="noStrike" cap="none" normalizeH="0" baseline="0" dirty="0">
                <a:ln>
                  <a:noFill/>
                </a:ln>
                <a:solidFill>
                  <a:schemeClr val="tx1"/>
                </a:solidFill>
                <a:effectLst/>
                <a:ea typeface="Calibri" pitchFamily="34" charset="0"/>
                <a:cs typeface="Times New Roman" pitchFamily="18" charset="0"/>
              </a:rPr>
              <a:t>Même haute comme 3 pommes. </a:t>
            </a:r>
            <a:endParaRPr kumimoji="0" lang="fr-FR" sz="2400" b="1" i="0" u="none" strike="noStrike" cap="none" normalizeH="0" baseline="0" dirty="0">
              <a:ln>
                <a:noFill/>
              </a:ln>
              <a:solidFill>
                <a:schemeClr val="tx1"/>
              </a:solidFill>
              <a:effectLst/>
              <a:cs typeface="Arial" pitchFamily="34" charset="0"/>
            </a:endParaRPr>
          </a:p>
        </p:txBody>
      </p:sp>
      <p:pic>
        <p:nvPicPr>
          <p:cNvPr id="26626" name="Picture 2" descr="C:\Users\Juliette\Downloads\Pomme La mare aux champs individuel 1.JPG"/>
          <p:cNvPicPr>
            <a:picLocks noChangeAspect="1" noChangeArrowheads="1"/>
          </p:cNvPicPr>
          <p:nvPr/>
        </p:nvPicPr>
        <p:blipFill>
          <a:blip r:embed="rId2" cstate="print"/>
          <a:srcRect l="18539" t="9355" r="23562"/>
          <a:stretch>
            <a:fillRect/>
          </a:stretch>
        </p:blipFill>
        <p:spPr bwMode="auto">
          <a:xfrm>
            <a:off x="246339" y="3624137"/>
            <a:ext cx="3373683" cy="2968302"/>
          </a:xfrm>
          <a:prstGeom prst="rect">
            <a:avLst/>
          </a:prstGeom>
        </p:spPr>
        <p:style>
          <a:lnRef idx="1">
            <a:schemeClr val="dk1"/>
          </a:lnRef>
          <a:fillRef idx="3">
            <a:schemeClr val="dk1"/>
          </a:fillRef>
          <a:effectRef idx="2">
            <a:schemeClr val="dk1"/>
          </a:effectRef>
          <a:fontRef idx="minor">
            <a:schemeClr val="lt1"/>
          </a:fontRef>
        </p:style>
      </p:pic>
      <p:cxnSp>
        <p:nvCxnSpPr>
          <p:cNvPr id="6" name="Connecteur droit 5"/>
          <p:cNvCxnSpPr/>
          <p:nvPr/>
        </p:nvCxnSpPr>
        <p:spPr>
          <a:xfrm>
            <a:off x="5743413" y="2931090"/>
            <a:ext cx="1020642"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63665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1"/>
          <p:cNvSpPr txBox="1">
            <a:spLocks/>
          </p:cNvSpPr>
          <p:nvPr/>
        </p:nvSpPr>
        <p:spPr>
          <a:xfrm>
            <a:off x="322920" y="0"/>
            <a:ext cx="5639265" cy="1291424"/>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spcAft>
                <a:spcPts val="0"/>
              </a:spcAft>
            </a:pPr>
            <a:r>
              <a:rPr lang="en-US" sz="8000" cap="all" dirty="0" err="1">
                <a:solidFill>
                  <a:srgbClr val="302C24">
                    <a:alpha val="15000"/>
                  </a:srgbClr>
                </a:solidFill>
                <a:latin typeface="Impact"/>
                <a:ea typeface="宋体"/>
                <a:cs typeface="Rockwell"/>
              </a:rPr>
              <a:t>juliette</a:t>
            </a:r>
            <a:endParaRPr lang="en-US" sz="6600" cap="all" dirty="0">
              <a:solidFill>
                <a:srgbClr val="302C24">
                  <a:alpha val="15000"/>
                </a:srgbClr>
              </a:solidFill>
              <a:latin typeface="Impact"/>
              <a:ea typeface="宋体"/>
              <a:cs typeface="Rockwell"/>
            </a:endParaRPr>
          </a:p>
          <a:p>
            <a:pPr algn="ctr">
              <a:spcAft>
                <a:spcPts val="0"/>
              </a:spcAft>
            </a:pPr>
            <a:r>
              <a:rPr lang="en-US" sz="12000" cap="all" dirty="0">
                <a:solidFill>
                  <a:srgbClr val="302C24">
                    <a:alpha val="15000"/>
                  </a:srgbClr>
                </a:solidFill>
                <a:latin typeface="Impact"/>
                <a:ea typeface="宋体"/>
                <a:cs typeface="Rockwell"/>
              </a:rPr>
              <a:t> </a:t>
            </a:r>
            <a:r>
              <a:rPr lang="en-US" sz="12000" cap="all" dirty="0">
                <a:solidFill>
                  <a:srgbClr val="302C24">
                    <a:alpha val="15000"/>
                  </a:srgbClr>
                </a:solidFill>
                <a:effectLst/>
                <a:latin typeface="Impact"/>
                <a:ea typeface="宋体"/>
                <a:cs typeface="Rockwell"/>
              </a:rPr>
              <a:t> </a:t>
            </a:r>
            <a:endParaRPr lang="en-US" sz="12000" cap="all" dirty="0">
              <a:solidFill>
                <a:srgbClr val="302C24">
                  <a:alpha val="15000"/>
                </a:srgbClr>
              </a:solidFill>
              <a:latin typeface="Impact"/>
              <a:ea typeface="宋体"/>
              <a:cs typeface="Rockwell"/>
            </a:endParaRPr>
          </a:p>
          <a:p>
            <a:pPr algn="ctr">
              <a:spcAft>
                <a:spcPts val="0"/>
              </a:spcAft>
            </a:pPr>
            <a:r>
              <a:rPr lang="en-US" sz="8800" cap="all" dirty="0">
                <a:solidFill>
                  <a:srgbClr val="302C24">
                    <a:alpha val="15000"/>
                  </a:srgbClr>
                </a:solidFill>
                <a:latin typeface="Impact"/>
                <a:ea typeface="宋体"/>
                <a:cs typeface="Rockwell"/>
              </a:rPr>
              <a:t>                                             </a:t>
            </a:r>
            <a:endParaRPr lang="fr-FR" sz="8000" cap="all" dirty="0">
              <a:solidFill>
                <a:srgbClr val="302C24">
                  <a:alpha val="15000"/>
                </a:srgbClr>
              </a:solidFill>
              <a:effectLst/>
              <a:latin typeface="Impact"/>
              <a:ea typeface="宋体"/>
              <a:cs typeface="Rockwell"/>
            </a:endParaRPr>
          </a:p>
        </p:txBody>
      </p:sp>
      <p:sp>
        <p:nvSpPr>
          <p:cNvPr id="5" name="Rectangle 4"/>
          <p:cNvSpPr/>
          <p:nvPr/>
        </p:nvSpPr>
        <p:spPr>
          <a:xfrm>
            <a:off x="929737" y="1291424"/>
            <a:ext cx="8004365" cy="1015663"/>
          </a:xfrm>
          <a:prstGeom prst="rect">
            <a:avLst/>
          </a:prstGeom>
        </p:spPr>
        <p:txBody>
          <a:bodyPr wrap="square">
            <a:spAutoFit/>
          </a:bodyPr>
          <a:lstStyle/>
          <a:p>
            <a:pPr algn="ctr"/>
            <a:r>
              <a:rPr lang="fr-FR" sz="2100" b="1" dirty="0"/>
              <a:t>Animatrice d’atelier en service civique/ Coach des jeunes du Grand </a:t>
            </a:r>
            <a:r>
              <a:rPr lang="fr-FR" sz="2100" b="1" dirty="0" err="1"/>
              <a:t>Slam</a:t>
            </a:r>
            <a:r>
              <a:rPr lang="fr-FR" sz="2100" b="1" dirty="0"/>
              <a:t> du 77/ Chargée du suivi du Grand </a:t>
            </a:r>
            <a:r>
              <a:rPr lang="fr-FR" sz="2100" b="1" dirty="0" err="1"/>
              <a:t>Slam</a:t>
            </a:r>
            <a:r>
              <a:rPr lang="fr-FR" sz="2100" b="1" dirty="0"/>
              <a:t> du 77</a:t>
            </a:r>
          </a:p>
          <a:p>
            <a:r>
              <a:rPr lang="fr-FR" dirty="0"/>
              <a:t> </a:t>
            </a:r>
          </a:p>
        </p:txBody>
      </p:sp>
      <p:sp>
        <p:nvSpPr>
          <p:cNvPr id="6" name="ZoneTexte 5"/>
          <p:cNvSpPr txBox="1"/>
          <p:nvPr/>
        </p:nvSpPr>
        <p:spPr>
          <a:xfrm>
            <a:off x="3976577" y="3244241"/>
            <a:ext cx="5082363" cy="3046988"/>
          </a:xfrm>
          <a:prstGeom prst="rect">
            <a:avLst/>
          </a:prstGeom>
          <a:noFill/>
        </p:spPr>
        <p:txBody>
          <a:bodyPr wrap="square" rtlCol="0">
            <a:spAutoFit/>
          </a:bodyPr>
          <a:lstStyle/>
          <a:p>
            <a:pPr algn="ctr"/>
            <a:r>
              <a:rPr lang="fr-FR" sz="2400" b="1" dirty="0"/>
              <a:t>Moi c’est Juliette</a:t>
            </a:r>
          </a:p>
          <a:p>
            <a:pPr algn="ctr"/>
            <a:r>
              <a:rPr lang="fr-FR" sz="2400" b="1" dirty="0"/>
              <a:t>Apprentie Poète</a:t>
            </a:r>
          </a:p>
          <a:p>
            <a:pPr algn="ctr"/>
            <a:r>
              <a:rPr lang="fr-FR" sz="2400" b="1" dirty="0"/>
              <a:t>Discrète en atelier </a:t>
            </a:r>
          </a:p>
          <a:p>
            <a:pPr algn="ctr"/>
            <a:r>
              <a:rPr lang="fr-FR" sz="2400" b="1" dirty="0"/>
              <a:t>Mais toujours présente pour vous aider</a:t>
            </a:r>
          </a:p>
          <a:p>
            <a:pPr algn="ctr"/>
            <a:r>
              <a:rPr lang="fr-FR" sz="2400" b="1" dirty="0"/>
              <a:t>En manque d’inspiration?</a:t>
            </a:r>
          </a:p>
          <a:p>
            <a:pPr algn="ctr"/>
            <a:r>
              <a:rPr lang="fr-FR" sz="2400" b="1" dirty="0"/>
              <a:t>Je débarque pour trouver une solution</a:t>
            </a:r>
          </a:p>
          <a:p>
            <a:pPr algn="ctr"/>
            <a:r>
              <a:rPr lang="fr-FR" sz="2400" b="1" dirty="0"/>
              <a:t>Le sourire est ma marque de fabrique</a:t>
            </a:r>
          </a:p>
          <a:p>
            <a:pPr algn="ctr"/>
            <a:r>
              <a:rPr lang="fr-FR" sz="2400" b="1" dirty="0"/>
              <a:t>Pas de hic, c’est le service civique!  </a:t>
            </a:r>
          </a:p>
        </p:txBody>
      </p:sp>
      <p:pic>
        <p:nvPicPr>
          <p:cNvPr id="99329" name="Picture 1" descr="C:\Users\Juliette\Downloads\60324587_869405560061957_4773078120473296896_n.jpg"/>
          <p:cNvPicPr>
            <a:picLocks noChangeAspect="1" noChangeArrowheads="1"/>
          </p:cNvPicPr>
          <p:nvPr/>
        </p:nvPicPr>
        <p:blipFill>
          <a:blip r:embed="rId2" cstate="print"/>
          <a:srcRect t="2740" b="12329"/>
          <a:stretch>
            <a:fillRect/>
          </a:stretch>
        </p:blipFill>
        <p:spPr bwMode="auto">
          <a:xfrm>
            <a:off x="322919" y="3118980"/>
            <a:ext cx="3491459" cy="3442593"/>
          </a:xfrm>
          <a:prstGeom prst="rect">
            <a:avLst/>
          </a:prstGeom>
        </p:spPr>
        <p:style>
          <a:lnRef idx="1">
            <a:schemeClr val="dk1"/>
          </a:lnRef>
          <a:fillRef idx="3">
            <a:schemeClr val="dk1"/>
          </a:fillRef>
          <a:effectRef idx="2">
            <a:schemeClr val="dk1"/>
          </a:effectRef>
          <a:fontRef idx="minor">
            <a:schemeClr val="lt1"/>
          </a:fontRef>
        </p:style>
      </p:pic>
    </p:spTree>
    <p:extLst>
      <p:ext uri="{BB962C8B-B14F-4D97-AF65-F5344CB8AC3E}">
        <p14:creationId xmlns:p14="http://schemas.microsoft.com/office/powerpoint/2010/main" val="263272553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a:solidFill>
                  <a:srgbClr val="302C24">
                    <a:alpha val="15000"/>
                  </a:srgbClr>
                </a:solidFill>
                <a:latin typeface="Impact"/>
                <a:ea typeface="宋体"/>
                <a:cs typeface="Rockwell"/>
              </a:rPr>
              <a:t>INDIVIDUEL</a:t>
            </a:r>
            <a:endParaRPr lang="en-US" sz="12000" cap="all" dirty="0">
              <a:solidFill>
                <a:srgbClr val="302C24">
                  <a:alpha val="15000"/>
                </a:srgbClr>
              </a:solidFill>
              <a:effectLst/>
              <a:latin typeface="Impact"/>
              <a:ea typeface="宋体"/>
              <a:cs typeface="Rockwell"/>
            </a:endParaRPr>
          </a:p>
        </p:txBody>
      </p:sp>
      <p:sp>
        <p:nvSpPr>
          <p:cNvPr id="5" name="ZoneTexte 4"/>
          <p:cNvSpPr txBox="1"/>
          <p:nvPr/>
        </p:nvSpPr>
        <p:spPr>
          <a:xfrm>
            <a:off x="2011089" y="1365337"/>
            <a:ext cx="8617907" cy="646331"/>
          </a:xfrm>
          <a:prstGeom prst="rect">
            <a:avLst/>
          </a:prstGeom>
          <a:noFill/>
        </p:spPr>
        <p:txBody>
          <a:bodyPr wrap="square" rtlCol="0">
            <a:spAutoFit/>
          </a:bodyPr>
          <a:lstStyle/>
          <a:p>
            <a:r>
              <a:rPr lang="fr-FR" sz="3600" dirty="0"/>
              <a:t>Kévin - </a:t>
            </a:r>
            <a:r>
              <a:rPr lang="fr-FR" sz="3200" dirty="0"/>
              <a:t>Collège François Villon</a:t>
            </a:r>
            <a:endParaRPr lang="fr-FR" sz="3600" dirty="0"/>
          </a:p>
        </p:txBody>
      </p:sp>
      <p:pic>
        <p:nvPicPr>
          <p:cNvPr id="124929" name="Picture 1" descr="C:\Users\Juliette\Downloads\59990045_645034532611099_2887595663736963072_n.jpg"/>
          <p:cNvPicPr>
            <a:picLocks noChangeAspect="1" noChangeArrowheads="1"/>
          </p:cNvPicPr>
          <p:nvPr/>
        </p:nvPicPr>
        <p:blipFill>
          <a:blip r:embed="rId2" cstate="print"/>
          <a:srcRect b="39543"/>
          <a:stretch>
            <a:fillRect/>
          </a:stretch>
        </p:blipFill>
        <p:spPr bwMode="auto">
          <a:xfrm>
            <a:off x="2900437" y="2342368"/>
            <a:ext cx="3411945" cy="3670126"/>
          </a:xfrm>
          <a:prstGeom prst="rect">
            <a:avLst/>
          </a:prstGeom>
        </p:spPr>
        <p:style>
          <a:lnRef idx="1">
            <a:schemeClr val="dk1"/>
          </a:lnRef>
          <a:fillRef idx="3">
            <a:schemeClr val="dk1"/>
          </a:fillRef>
          <a:effectRef idx="2">
            <a:schemeClr val="dk1"/>
          </a:effectRef>
          <a:fontRef idx="minor">
            <a:schemeClr val="lt1"/>
          </a:fontRef>
        </p:style>
      </p:pic>
    </p:spTree>
    <p:extLst>
      <p:ext uri="{BB962C8B-B14F-4D97-AF65-F5344CB8AC3E}">
        <p14:creationId xmlns:p14="http://schemas.microsoft.com/office/powerpoint/2010/main" val="266366550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a:solidFill>
                  <a:srgbClr val="302C24">
                    <a:alpha val="15000"/>
                  </a:srgbClr>
                </a:solidFill>
                <a:latin typeface="Impact"/>
                <a:ea typeface="宋体"/>
                <a:cs typeface="Rockwell"/>
              </a:rPr>
              <a:t>INDIVIDUEL</a:t>
            </a:r>
            <a:endParaRPr lang="en-US" sz="12000" cap="all" dirty="0">
              <a:solidFill>
                <a:srgbClr val="302C24">
                  <a:alpha val="15000"/>
                </a:srgbClr>
              </a:solidFill>
              <a:effectLst/>
              <a:latin typeface="Impact"/>
              <a:ea typeface="宋体"/>
              <a:cs typeface="Rockwell"/>
            </a:endParaRPr>
          </a:p>
        </p:txBody>
      </p:sp>
      <p:sp>
        <p:nvSpPr>
          <p:cNvPr id="3" name="ZoneTexte 2"/>
          <p:cNvSpPr txBox="1"/>
          <p:nvPr/>
        </p:nvSpPr>
        <p:spPr>
          <a:xfrm>
            <a:off x="2011089" y="1365337"/>
            <a:ext cx="8617907" cy="646331"/>
          </a:xfrm>
          <a:prstGeom prst="rect">
            <a:avLst/>
          </a:prstGeom>
          <a:noFill/>
        </p:spPr>
        <p:txBody>
          <a:bodyPr wrap="square" rtlCol="0">
            <a:spAutoFit/>
          </a:bodyPr>
          <a:lstStyle/>
          <a:p>
            <a:r>
              <a:rPr lang="fr-FR" sz="3600" dirty="0"/>
              <a:t>Mariana - </a:t>
            </a:r>
            <a:r>
              <a:rPr lang="fr-FR" sz="3200" dirty="0"/>
              <a:t>Collège François Villon</a:t>
            </a:r>
            <a:endParaRPr lang="fr-FR" sz="3600" dirty="0"/>
          </a:p>
        </p:txBody>
      </p:sp>
      <p:pic>
        <p:nvPicPr>
          <p:cNvPr id="129025" name="Picture 1" descr="C:\Users\Juliette\Downloads\59907989_444925532937935_3781133227071111168_n.jpg"/>
          <p:cNvPicPr>
            <a:picLocks noChangeAspect="1" noChangeArrowheads="1"/>
          </p:cNvPicPr>
          <p:nvPr/>
        </p:nvPicPr>
        <p:blipFill>
          <a:blip r:embed="rId2" cstate="print"/>
          <a:srcRect t="8037" b="28767"/>
          <a:stretch>
            <a:fillRect/>
          </a:stretch>
        </p:blipFill>
        <p:spPr bwMode="auto">
          <a:xfrm>
            <a:off x="2895296" y="2292263"/>
            <a:ext cx="3430348" cy="3857139"/>
          </a:xfrm>
          <a:prstGeom prst="rect">
            <a:avLst/>
          </a:prstGeom>
        </p:spPr>
        <p:style>
          <a:lnRef idx="1">
            <a:schemeClr val="dk1"/>
          </a:lnRef>
          <a:fillRef idx="3">
            <a:schemeClr val="dk1"/>
          </a:fillRef>
          <a:effectRef idx="2">
            <a:schemeClr val="dk1"/>
          </a:effectRef>
          <a:fontRef idx="minor">
            <a:schemeClr val="lt1"/>
          </a:fontRef>
        </p:style>
      </p:pic>
    </p:spTree>
    <p:extLst>
      <p:ext uri="{BB962C8B-B14F-4D97-AF65-F5344CB8AC3E}">
        <p14:creationId xmlns:p14="http://schemas.microsoft.com/office/powerpoint/2010/main" val="266366550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1"/>
          <p:cNvSpPr txBox="1">
            <a:spLocks/>
          </p:cNvSpPr>
          <p:nvPr/>
        </p:nvSpPr>
        <p:spPr>
          <a:xfrm>
            <a:off x="0" y="11358"/>
            <a:ext cx="9144000" cy="2673847"/>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6600" cap="all" dirty="0">
                <a:solidFill>
                  <a:srgbClr val="302C24">
                    <a:alpha val="15000"/>
                  </a:srgbClr>
                </a:solidFill>
                <a:latin typeface="Impact"/>
                <a:ea typeface="宋体"/>
                <a:cs typeface="Rockwell"/>
              </a:rPr>
              <a:t>Poule : chateau de champs-</a:t>
            </a:r>
            <a:r>
              <a:rPr lang="en-US" sz="6600" cap="all" dirty="0" err="1">
                <a:solidFill>
                  <a:srgbClr val="302C24">
                    <a:alpha val="15000"/>
                  </a:srgbClr>
                </a:solidFill>
                <a:latin typeface="Impact"/>
                <a:ea typeface="宋体"/>
                <a:cs typeface="Rockwell"/>
              </a:rPr>
              <a:t>sur</a:t>
            </a:r>
            <a:r>
              <a:rPr lang="en-US" sz="6600" cap="all" dirty="0">
                <a:solidFill>
                  <a:srgbClr val="302C24">
                    <a:alpha val="15000"/>
                  </a:srgbClr>
                </a:solidFill>
                <a:latin typeface="Impact"/>
                <a:ea typeface="宋体"/>
                <a:cs typeface="Rockwell"/>
              </a:rPr>
              <a:t>-</a:t>
            </a:r>
            <a:r>
              <a:rPr lang="en-US" sz="6600" cap="all" dirty="0" err="1">
                <a:solidFill>
                  <a:srgbClr val="302C24">
                    <a:alpha val="15000"/>
                  </a:srgbClr>
                </a:solidFill>
                <a:latin typeface="Impact"/>
                <a:ea typeface="宋体"/>
                <a:cs typeface="Rockwell"/>
              </a:rPr>
              <a:t>marne</a:t>
            </a:r>
            <a:endParaRPr lang="en-US" sz="6600" cap="all" dirty="0">
              <a:solidFill>
                <a:srgbClr val="302C24">
                  <a:alpha val="15000"/>
                </a:srgbClr>
              </a:solidFill>
              <a:effectLst/>
              <a:latin typeface="Impact"/>
              <a:ea typeface="宋体"/>
              <a:cs typeface="Rockwell"/>
            </a:endParaRPr>
          </a:p>
        </p:txBody>
      </p:sp>
      <p:pic>
        <p:nvPicPr>
          <p:cNvPr id="6148" name="Picture 4" descr="https://tse2.mm.bing.net/th?id=OIP.wWhUHBMJcquC8qVfz1WY3AHaCg&amp;pid=Api"/>
          <p:cNvPicPr>
            <a:picLocks noChangeAspect="1" noChangeArrowheads="1"/>
          </p:cNvPicPr>
          <p:nvPr/>
        </p:nvPicPr>
        <p:blipFill>
          <a:blip r:embed="rId2" cstate="print"/>
          <a:srcRect/>
          <a:stretch>
            <a:fillRect/>
          </a:stretch>
        </p:blipFill>
        <p:spPr bwMode="auto">
          <a:xfrm>
            <a:off x="168101" y="4947780"/>
            <a:ext cx="5167014" cy="1744141"/>
          </a:xfrm>
          <a:prstGeom prst="rect">
            <a:avLst/>
          </a:prstGeom>
        </p:spPr>
        <p:style>
          <a:lnRef idx="1">
            <a:schemeClr val="dk1"/>
          </a:lnRef>
          <a:fillRef idx="3">
            <a:schemeClr val="dk1"/>
          </a:fillRef>
          <a:effectRef idx="2">
            <a:schemeClr val="dk1"/>
          </a:effectRef>
          <a:fontRef idx="minor">
            <a:schemeClr val="lt1"/>
          </a:fontRef>
        </p:style>
      </p:pic>
      <p:pic>
        <p:nvPicPr>
          <p:cNvPr id="6152" name="Picture 8" descr="https://tse1.mm.bing.net/th?id=OIP.EmP8fqZGCWbpDkOFj47sVwHaLH&amp;pid=Api"/>
          <p:cNvPicPr>
            <a:picLocks noChangeAspect="1" noChangeArrowheads="1"/>
          </p:cNvPicPr>
          <p:nvPr/>
        </p:nvPicPr>
        <p:blipFill>
          <a:blip r:embed="rId3" cstate="print"/>
          <a:srcRect b="12671"/>
          <a:stretch>
            <a:fillRect/>
          </a:stretch>
        </p:blipFill>
        <p:spPr bwMode="auto">
          <a:xfrm>
            <a:off x="6524077" y="3735778"/>
            <a:ext cx="2256700" cy="2956143"/>
          </a:xfrm>
          <a:prstGeom prst="rect">
            <a:avLst/>
          </a:prstGeom>
        </p:spPr>
        <p:style>
          <a:lnRef idx="1">
            <a:schemeClr val="dk1"/>
          </a:lnRef>
          <a:fillRef idx="3">
            <a:schemeClr val="dk1"/>
          </a:fillRef>
          <a:effectRef idx="2">
            <a:schemeClr val="dk1"/>
          </a:effectRef>
          <a:fontRef idx="minor">
            <a:schemeClr val="lt1"/>
          </a:fontRef>
        </p:style>
      </p:pic>
      <p:sp>
        <p:nvSpPr>
          <p:cNvPr id="7" name="ZoneTexte 6"/>
          <p:cNvSpPr txBox="1"/>
          <p:nvPr/>
        </p:nvSpPr>
        <p:spPr>
          <a:xfrm>
            <a:off x="-295362" y="2181506"/>
            <a:ext cx="7791221" cy="2677656"/>
          </a:xfrm>
          <a:prstGeom prst="rect">
            <a:avLst/>
          </a:prstGeom>
          <a:noFill/>
        </p:spPr>
        <p:txBody>
          <a:bodyPr wrap="square" rtlCol="0">
            <a:spAutoFit/>
          </a:bodyPr>
          <a:lstStyle/>
          <a:p>
            <a:pPr algn="ctr"/>
            <a:r>
              <a:rPr lang="fr-FR" sz="2800" b="1" dirty="0"/>
              <a:t>Au jardin poétique,</a:t>
            </a:r>
          </a:p>
          <a:p>
            <a:pPr algn="ctr"/>
            <a:r>
              <a:rPr lang="fr-FR" sz="2800" b="1" dirty="0"/>
              <a:t>Princesses des rimes, Rois des lettres</a:t>
            </a:r>
          </a:p>
          <a:p>
            <a:pPr algn="ctr"/>
            <a:r>
              <a:rPr lang="fr-FR" sz="2800" b="1" dirty="0"/>
              <a:t>Et seigneurs des mots</a:t>
            </a:r>
          </a:p>
          <a:p>
            <a:pPr algn="ctr"/>
            <a:r>
              <a:rPr lang="fr-FR" sz="2800" b="1" dirty="0"/>
              <a:t>Vont s’affronter sans se faire de cadeaux!</a:t>
            </a:r>
          </a:p>
          <a:p>
            <a:pPr algn="ctr"/>
            <a:endParaRPr lang="fr-FR" sz="2800" dirty="0"/>
          </a:p>
          <a:p>
            <a:pPr algn="ctr"/>
            <a:r>
              <a:rPr lang="fr-FR" sz="2800" dirty="0"/>
              <a:t>  </a:t>
            </a:r>
          </a:p>
        </p:txBody>
      </p:sp>
    </p:spTree>
    <p:extLst>
      <p:ext uri="{BB962C8B-B14F-4D97-AF65-F5344CB8AC3E}">
        <p14:creationId xmlns:p14="http://schemas.microsoft.com/office/powerpoint/2010/main" val="348707476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a:solidFill>
                  <a:srgbClr val="302C24">
                    <a:alpha val="15000"/>
                  </a:srgbClr>
                </a:solidFill>
                <a:latin typeface="Impact"/>
                <a:ea typeface="宋体"/>
                <a:cs typeface="Rockwell"/>
              </a:rPr>
              <a:t>INDIVIDUEL</a:t>
            </a:r>
            <a:endParaRPr lang="en-US" sz="12000" cap="all" dirty="0">
              <a:solidFill>
                <a:srgbClr val="302C24">
                  <a:alpha val="15000"/>
                </a:srgbClr>
              </a:solidFill>
              <a:effectLst/>
              <a:latin typeface="Impact"/>
              <a:ea typeface="宋体"/>
              <a:cs typeface="Rockwell"/>
            </a:endParaRPr>
          </a:p>
        </p:txBody>
      </p:sp>
      <p:sp>
        <p:nvSpPr>
          <p:cNvPr id="5" name="Rectangle 4"/>
          <p:cNvSpPr/>
          <p:nvPr/>
        </p:nvSpPr>
        <p:spPr>
          <a:xfrm>
            <a:off x="1651680" y="1390389"/>
            <a:ext cx="5848076" cy="646331"/>
          </a:xfrm>
          <a:prstGeom prst="rect">
            <a:avLst/>
          </a:prstGeom>
        </p:spPr>
        <p:txBody>
          <a:bodyPr wrap="none">
            <a:spAutoFit/>
          </a:bodyPr>
          <a:lstStyle/>
          <a:p>
            <a:r>
              <a:rPr lang="fr-FR" sz="3600" dirty="0"/>
              <a:t>Emma </a:t>
            </a:r>
            <a:r>
              <a:rPr lang="fr-FR" dirty="0"/>
              <a:t>– </a:t>
            </a:r>
            <a:r>
              <a:rPr lang="fr-FR" sz="3200" dirty="0"/>
              <a:t>Collège Honoré de Balzac</a:t>
            </a:r>
          </a:p>
        </p:txBody>
      </p:sp>
      <p:sp>
        <p:nvSpPr>
          <p:cNvPr id="7" name="Rectangle 6"/>
          <p:cNvSpPr/>
          <p:nvPr/>
        </p:nvSpPr>
        <p:spPr>
          <a:xfrm>
            <a:off x="3043825" y="3269293"/>
            <a:ext cx="6356959" cy="2492990"/>
          </a:xfrm>
          <a:prstGeom prst="rect">
            <a:avLst/>
          </a:prstGeom>
        </p:spPr>
        <p:txBody>
          <a:bodyPr wrap="square">
            <a:spAutoFit/>
          </a:bodyPr>
          <a:lstStyle/>
          <a:p>
            <a:pPr algn="ctr"/>
            <a:r>
              <a:rPr lang="fr-FR" sz="2400" b="1" dirty="0"/>
              <a:t>Voici Emma la fantastique</a:t>
            </a:r>
          </a:p>
          <a:p>
            <a:pPr algn="ctr"/>
            <a:r>
              <a:rPr lang="fr-FR" sz="2400" b="1" dirty="0"/>
              <a:t>Elle est venue ici en tant que </a:t>
            </a:r>
            <a:r>
              <a:rPr lang="fr-FR" sz="2400" b="1" dirty="0" err="1"/>
              <a:t>slameuse</a:t>
            </a:r>
            <a:endParaRPr lang="fr-FR" sz="2400" b="1" dirty="0"/>
          </a:p>
          <a:p>
            <a:pPr algn="ctr"/>
            <a:r>
              <a:rPr lang="fr-FR" sz="2400" b="1" dirty="0"/>
              <a:t>Et va vous présenter son texte merveilleux et fantastique</a:t>
            </a:r>
          </a:p>
          <a:p>
            <a:pPr algn="ctr"/>
            <a:r>
              <a:rPr lang="fr-FR" sz="2400" b="1" dirty="0"/>
              <a:t>Qui vient de tout son </a:t>
            </a:r>
            <a:r>
              <a:rPr lang="fr-FR" sz="2400" b="1" dirty="0" err="1"/>
              <a:t>coeur</a:t>
            </a:r>
            <a:endParaRPr lang="fr-FR" sz="2400" b="1" dirty="0"/>
          </a:p>
          <a:p>
            <a:br>
              <a:rPr lang="fr-FR" dirty="0"/>
            </a:br>
            <a:endParaRPr lang="fr-FR" dirty="0"/>
          </a:p>
        </p:txBody>
      </p:sp>
      <p:pic>
        <p:nvPicPr>
          <p:cNvPr id="148482" name="Picture 2" descr="https://lh3.googleusercontent.com/DopUUVPKFB54KriTpIBLZPLwnf_IXZ3ycSC4tdyciiqV77Uhfbl78RaT8WFFnpFe5V6DMqtVvfg0aCI3Yu3sAqdw2LcfIy_Bq8UYGCMEkmytVah4L7W4vEJzaMVVzeUMT2LaHtEn"/>
          <p:cNvPicPr>
            <a:picLocks noChangeAspect="1" noChangeArrowheads="1"/>
          </p:cNvPicPr>
          <p:nvPr/>
        </p:nvPicPr>
        <p:blipFill>
          <a:blip r:embed="rId2" cstate="print"/>
          <a:srcRect t="14745" b="13994"/>
          <a:stretch>
            <a:fillRect/>
          </a:stretch>
        </p:blipFill>
        <p:spPr bwMode="auto">
          <a:xfrm>
            <a:off x="302381" y="3006815"/>
            <a:ext cx="2741444" cy="3469142"/>
          </a:xfrm>
          <a:prstGeom prst="rect">
            <a:avLst/>
          </a:prstGeom>
          <a:ln/>
        </p:spPr>
        <p:style>
          <a:lnRef idx="1">
            <a:schemeClr val="dk1"/>
          </a:lnRef>
          <a:fillRef idx="3">
            <a:schemeClr val="dk1"/>
          </a:fillRef>
          <a:effectRef idx="2">
            <a:schemeClr val="dk1"/>
          </a:effectRef>
          <a:fontRef idx="minor">
            <a:schemeClr val="lt1"/>
          </a:fontRef>
        </p:style>
      </p:pic>
    </p:spTree>
    <p:extLst>
      <p:ext uri="{BB962C8B-B14F-4D97-AF65-F5344CB8AC3E}">
        <p14:creationId xmlns:p14="http://schemas.microsoft.com/office/powerpoint/2010/main" val="266366550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a:solidFill>
                  <a:srgbClr val="302C24">
                    <a:alpha val="15000"/>
                  </a:srgbClr>
                </a:solidFill>
                <a:latin typeface="Impact"/>
                <a:ea typeface="宋体"/>
                <a:cs typeface="Rockwell"/>
              </a:rPr>
              <a:t>INDIVIDUEL</a:t>
            </a:r>
            <a:endParaRPr lang="en-US" sz="12000" cap="all" dirty="0">
              <a:solidFill>
                <a:srgbClr val="302C24">
                  <a:alpha val="15000"/>
                </a:srgbClr>
              </a:solidFill>
              <a:effectLst/>
              <a:latin typeface="Impact"/>
              <a:ea typeface="宋体"/>
              <a:cs typeface="Rockwell"/>
            </a:endParaRPr>
          </a:p>
        </p:txBody>
      </p:sp>
      <p:sp>
        <p:nvSpPr>
          <p:cNvPr id="3" name="ZoneTexte 2"/>
          <p:cNvSpPr txBox="1"/>
          <p:nvPr/>
        </p:nvSpPr>
        <p:spPr>
          <a:xfrm>
            <a:off x="2011089" y="1365337"/>
            <a:ext cx="8617907" cy="646331"/>
          </a:xfrm>
          <a:prstGeom prst="rect">
            <a:avLst/>
          </a:prstGeom>
          <a:noFill/>
        </p:spPr>
        <p:txBody>
          <a:bodyPr wrap="square" rtlCol="0">
            <a:spAutoFit/>
          </a:bodyPr>
          <a:lstStyle/>
          <a:p>
            <a:r>
              <a:rPr lang="fr-FR" sz="3600" dirty="0"/>
              <a:t>Ambre- </a:t>
            </a:r>
            <a:r>
              <a:rPr lang="fr-FR" sz="3200" dirty="0"/>
              <a:t>Collège François Villon</a:t>
            </a:r>
            <a:endParaRPr lang="fr-FR" sz="3600" dirty="0"/>
          </a:p>
        </p:txBody>
      </p:sp>
      <p:pic>
        <p:nvPicPr>
          <p:cNvPr id="130049" name="Picture 1" descr="C:\Users\Juliette\Downloads\60024379_913248835718012_3649007036475113472_n.jpg"/>
          <p:cNvPicPr>
            <a:picLocks noChangeAspect="1" noChangeArrowheads="1"/>
          </p:cNvPicPr>
          <p:nvPr/>
        </p:nvPicPr>
        <p:blipFill>
          <a:blip r:embed="rId2" cstate="print"/>
          <a:srcRect b="42465"/>
          <a:stretch>
            <a:fillRect/>
          </a:stretch>
        </p:blipFill>
        <p:spPr bwMode="auto">
          <a:xfrm>
            <a:off x="2644775" y="2913542"/>
            <a:ext cx="3179828" cy="3255106"/>
          </a:xfrm>
          <a:prstGeom prst="rect">
            <a:avLst/>
          </a:prstGeom>
        </p:spPr>
        <p:style>
          <a:lnRef idx="1">
            <a:schemeClr val="dk1"/>
          </a:lnRef>
          <a:fillRef idx="3">
            <a:schemeClr val="dk1"/>
          </a:fillRef>
          <a:effectRef idx="2">
            <a:schemeClr val="dk1"/>
          </a:effectRef>
          <a:fontRef idx="minor">
            <a:schemeClr val="lt1"/>
          </a:fontRef>
        </p:style>
      </p:pic>
    </p:spTree>
    <p:extLst>
      <p:ext uri="{BB962C8B-B14F-4D97-AF65-F5344CB8AC3E}">
        <p14:creationId xmlns:p14="http://schemas.microsoft.com/office/powerpoint/2010/main" val="266366550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a:solidFill>
                  <a:srgbClr val="302C24">
                    <a:alpha val="15000"/>
                  </a:srgbClr>
                </a:solidFill>
                <a:latin typeface="Impact"/>
                <a:ea typeface="宋体"/>
                <a:cs typeface="Rockwell"/>
              </a:rPr>
              <a:t>INDIVIDUEL</a:t>
            </a:r>
            <a:endParaRPr lang="en-US" sz="12000" cap="all" dirty="0">
              <a:solidFill>
                <a:srgbClr val="302C24">
                  <a:alpha val="15000"/>
                </a:srgbClr>
              </a:solidFill>
              <a:effectLst/>
              <a:latin typeface="Impact"/>
              <a:ea typeface="宋体"/>
              <a:cs typeface="Rockwell"/>
            </a:endParaRPr>
          </a:p>
        </p:txBody>
      </p:sp>
      <p:sp>
        <p:nvSpPr>
          <p:cNvPr id="3" name="ZoneTexte 2"/>
          <p:cNvSpPr txBox="1"/>
          <p:nvPr/>
        </p:nvSpPr>
        <p:spPr>
          <a:xfrm>
            <a:off x="1453019" y="1302707"/>
            <a:ext cx="6463430" cy="646331"/>
          </a:xfrm>
          <a:prstGeom prst="rect">
            <a:avLst/>
          </a:prstGeom>
          <a:noFill/>
        </p:spPr>
        <p:txBody>
          <a:bodyPr wrap="square" rtlCol="0">
            <a:spAutoFit/>
          </a:bodyPr>
          <a:lstStyle/>
          <a:p>
            <a:r>
              <a:rPr lang="fr-FR" sz="3600" dirty="0"/>
              <a:t>Anjo</a:t>
            </a:r>
            <a:r>
              <a:rPr lang="fr-FR" dirty="0"/>
              <a:t> – </a:t>
            </a:r>
            <a:r>
              <a:rPr lang="fr-FR" sz="3200" dirty="0"/>
              <a:t>Collège La Mare Aux Champs</a:t>
            </a:r>
          </a:p>
        </p:txBody>
      </p:sp>
      <p:sp>
        <p:nvSpPr>
          <p:cNvPr id="5" name="ZoneTexte 4"/>
          <p:cNvSpPr txBox="1"/>
          <p:nvPr/>
        </p:nvSpPr>
        <p:spPr>
          <a:xfrm>
            <a:off x="2154476" y="2149093"/>
            <a:ext cx="4020854" cy="400110"/>
          </a:xfrm>
          <a:prstGeom prst="rect">
            <a:avLst/>
          </a:prstGeom>
          <a:noFill/>
        </p:spPr>
        <p:txBody>
          <a:bodyPr wrap="square" rtlCol="0">
            <a:spAutoFit/>
          </a:bodyPr>
          <a:lstStyle/>
          <a:p>
            <a:r>
              <a:rPr lang="fr-FR" sz="2000" dirty="0"/>
              <a:t>Poète de calibrage &amp; Animatrice</a:t>
            </a:r>
          </a:p>
        </p:txBody>
      </p:sp>
      <p:pic>
        <p:nvPicPr>
          <p:cNvPr id="24577" name="Picture 1" descr="C:\Users\Juliette\Downloads\Anjo Calibrage et animation (2).JPG"/>
          <p:cNvPicPr>
            <a:picLocks noChangeAspect="1" noChangeArrowheads="1"/>
          </p:cNvPicPr>
          <p:nvPr/>
        </p:nvPicPr>
        <p:blipFill>
          <a:blip r:embed="rId2" cstate="print"/>
          <a:srcRect l="15890" t="11793" r="19041"/>
          <a:stretch>
            <a:fillRect/>
          </a:stretch>
        </p:blipFill>
        <p:spPr bwMode="auto">
          <a:xfrm>
            <a:off x="237994" y="3494761"/>
            <a:ext cx="4077501" cy="3106455"/>
          </a:xfrm>
          <a:prstGeom prst="rect">
            <a:avLst/>
          </a:prstGeom>
        </p:spPr>
        <p:style>
          <a:lnRef idx="1">
            <a:schemeClr val="dk1"/>
          </a:lnRef>
          <a:fillRef idx="3">
            <a:schemeClr val="dk1"/>
          </a:fillRef>
          <a:effectRef idx="2">
            <a:schemeClr val="dk1"/>
          </a:effectRef>
          <a:fontRef idx="minor">
            <a:schemeClr val="lt1"/>
          </a:fontRef>
        </p:style>
      </p:pic>
      <p:sp>
        <p:nvSpPr>
          <p:cNvPr id="6" name="Rectangle 5"/>
          <p:cNvSpPr/>
          <p:nvPr/>
        </p:nvSpPr>
        <p:spPr>
          <a:xfrm>
            <a:off x="4315495" y="3682652"/>
            <a:ext cx="4572000" cy="1569660"/>
          </a:xfrm>
          <a:prstGeom prst="rect">
            <a:avLst/>
          </a:prstGeom>
        </p:spPr>
        <p:txBody>
          <a:bodyPr>
            <a:spAutoFit/>
          </a:bodyPr>
          <a:lstStyle/>
          <a:p>
            <a:pPr algn="ctr"/>
            <a:r>
              <a:rPr lang="fr-FR" sz="2400" b="1" dirty="0"/>
              <a:t>Légère comme un battement d’aile,</a:t>
            </a:r>
          </a:p>
          <a:p>
            <a:pPr algn="ctr"/>
            <a:r>
              <a:rPr lang="fr-FR" sz="2400" b="1" dirty="0"/>
              <a:t>« Anjo » , Je suis celle </a:t>
            </a:r>
          </a:p>
          <a:p>
            <a:pPr algn="ctr"/>
            <a:r>
              <a:rPr lang="fr-FR" sz="2400" b="1" dirty="0"/>
              <a:t>qui revient comme une ritournelle</a:t>
            </a:r>
          </a:p>
          <a:p>
            <a:pPr algn="ctr"/>
            <a:r>
              <a:rPr lang="fr-FR" sz="2400" b="1" dirty="0"/>
              <a:t>Pour animer de plus belle.</a:t>
            </a:r>
          </a:p>
        </p:txBody>
      </p:sp>
      <p:cxnSp>
        <p:nvCxnSpPr>
          <p:cNvPr id="7" name="Connecteur droit 6"/>
          <p:cNvCxnSpPr/>
          <p:nvPr/>
        </p:nvCxnSpPr>
        <p:spPr>
          <a:xfrm>
            <a:off x="6006460" y="3093929"/>
            <a:ext cx="1020642"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6366550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a:solidFill>
                  <a:srgbClr val="302C24">
                    <a:alpha val="15000"/>
                  </a:srgbClr>
                </a:solidFill>
                <a:latin typeface="Impact"/>
                <a:ea typeface="宋体"/>
                <a:cs typeface="Rockwell"/>
              </a:rPr>
              <a:t>INDIVIDUEL</a:t>
            </a:r>
            <a:endParaRPr lang="en-US" sz="12000" cap="all" dirty="0">
              <a:solidFill>
                <a:srgbClr val="302C24">
                  <a:alpha val="15000"/>
                </a:srgbClr>
              </a:solidFill>
              <a:effectLst/>
              <a:latin typeface="Impact"/>
              <a:ea typeface="宋体"/>
              <a:cs typeface="Rockwell"/>
            </a:endParaRPr>
          </a:p>
        </p:txBody>
      </p:sp>
      <p:pic>
        <p:nvPicPr>
          <p:cNvPr id="25601" name="Picture 1" descr="C:\Users\Juliette\Downloads\Ar-men La mare aux champs individuel 2.JPG"/>
          <p:cNvPicPr>
            <a:picLocks noChangeAspect="1" noChangeArrowheads="1"/>
          </p:cNvPicPr>
          <p:nvPr/>
        </p:nvPicPr>
        <p:blipFill>
          <a:blip r:embed="rId2" cstate="print"/>
          <a:srcRect l="23288" t="11793" r="30685"/>
          <a:stretch>
            <a:fillRect/>
          </a:stretch>
        </p:blipFill>
        <p:spPr bwMode="auto">
          <a:xfrm>
            <a:off x="237995" y="2675679"/>
            <a:ext cx="3670126" cy="3952813"/>
          </a:xfrm>
          <a:prstGeom prst="rect">
            <a:avLst/>
          </a:prstGeom>
          <a:ln/>
        </p:spPr>
        <p:style>
          <a:lnRef idx="1">
            <a:schemeClr val="dk1"/>
          </a:lnRef>
          <a:fillRef idx="3">
            <a:schemeClr val="dk1"/>
          </a:fillRef>
          <a:effectRef idx="2">
            <a:schemeClr val="dk1"/>
          </a:effectRef>
          <a:fontRef idx="minor">
            <a:schemeClr val="lt1"/>
          </a:fontRef>
        </p:style>
      </p:pic>
      <p:sp>
        <p:nvSpPr>
          <p:cNvPr id="25602" name="Rectangle 2"/>
          <p:cNvSpPr>
            <a:spLocks noChangeArrowheads="1"/>
          </p:cNvSpPr>
          <p:nvPr/>
        </p:nvSpPr>
        <p:spPr bwMode="auto">
          <a:xfrm>
            <a:off x="4320043" y="3584594"/>
            <a:ext cx="4089086"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400" b="1" i="0" u="none" strike="noStrike" cap="none" normalizeH="0" baseline="0" dirty="0">
                <a:ln>
                  <a:noFill/>
                </a:ln>
                <a:solidFill>
                  <a:schemeClr val="tx1"/>
                </a:solidFill>
                <a:effectLst/>
                <a:ea typeface="Calibri" pitchFamily="34" charset="0"/>
                <a:cs typeface="Times New Roman" pitchFamily="18" charset="0"/>
              </a:rPr>
              <a:t>Enchantée, Ar-men</a:t>
            </a:r>
            <a:endParaRPr kumimoji="0" lang="fr-FR" sz="2400" b="0" i="0" u="none" strike="noStrike" cap="none" normalizeH="0" baseline="0" dirty="0">
              <a:ln>
                <a:noFill/>
              </a:ln>
              <a:solidFill>
                <a:schemeClr val="tx1"/>
              </a:solidFill>
              <a:effectLs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sz="2400" b="1" i="0" u="none" strike="noStrike" cap="none" normalizeH="0" baseline="0" dirty="0">
                <a:ln>
                  <a:noFill/>
                </a:ln>
                <a:solidFill>
                  <a:schemeClr val="tx1"/>
                </a:solidFill>
                <a:effectLst/>
                <a:ea typeface="Calibri" pitchFamily="34" charset="0"/>
                <a:cs typeface="Times New Roman" pitchFamily="18" charset="0"/>
              </a:rPr>
              <a:t>Phare qui peut vous attendrir</a:t>
            </a:r>
            <a:endParaRPr kumimoji="0" lang="fr-FR" sz="2400" b="0" i="0" u="none" strike="noStrike" cap="none" normalizeH="0" baseline="0" dirty="0">
              <a:ln>
                <a:noFill/>
              </a:ln>
              <a:solidFill>
                <a:schemeClr val="tx1"/>
              </a:solidFill>
              <a:effectLs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sz="2400" b="1" i="0" u="none" strike="noStrike" cap="none" normalizeH="0" baseline="0" dirty="0">
                <a:ln>
                  <a:noFill/>
                </a:ln>
                <a:solidFill>
                  <a:schemeClr val="tx1"/>
                </a:solidFill>
                <a:effectLst/>
                <a:ea typeface="Calibri" pitchFamily="34" charset="0"/>
                <a:cs typeface="Times New Roman" pitchFamily="18" charset="0"/>
              </a:rPr>
              <a:t>Cent mots en un soupir</a:t>
            </a:r>
            <a:endParaRPr kumimoji="0" lang="fr-FR" sz="2400" b="0" i="0" u="none" strike="noStrike" cap="none" normalizeH="0" baseline="0" dirty="0">
              <a:ln>
                <a:noFill/>
              </a:ln>
              <a:solidFill>
                <a:schemeClr val="tx1"/>
              </a:solidFill>
              <a:effectLs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sz="2400" b="1" i="0" u="none" strike="noStrike" cap="none" normalizeH="0" baseline="0" dirty="0">
                <a:ln>
                  <a:noFill/>
                </a:ln>
                <a:solidFill>
                  <a:schemeClr val="tx1"/>
                </a:solidFill>
                <a:effectLst/>
                <a:ea typeface="Calibri" pitchFamily="34" charset="0"/>
                <a:cs typeface="Times New Roman" pitchFamily="18" charset="0"/>
              </a:rPr>
              <a:t>Venez, je vous emmène</a:t>
            </a:r>
            <a:endParaRPr kumimoji="0" lang="fr-FR" sz="2400" b="0" i="0" u="none" strike="noStrike" cap="none" normalizeH="0" baseline="0" dirty="0">
              <a:ln>
                <a:noFill/>
              </a:ln>
              <a:solidFill>
                <a:schemeClr val="tx1"/>
              </a:solidFill>
              <a:effectLst/>
              <a:cs typeface="Arial" pitchFamily="34" charset="0"/>
            </a:endParaRPr>
          </a:p>
        </p:txBody>
      </p:sp>
      <p:sp>
        <p:nvSpPr>
          <p:cNvPr id="5" name="Rectangle 4"/>
          <p:cNvSpPr/>
          <p:nvPr/>
        </p:nvSpPr>
        <p:spPr>
          <a:xfrm>
            <a:off x="1672541" y="1483094"/>
            <a:ext cx="6736588" cy="646331"/>
          </a:xfrm>
          <a:prstGeom prst="rect">
            <a:avLst/>
          </a:prstGeom>
        </p:spPr>
        <p:txBody>
          <a:bodyPr wrap="none">
            <a:spAutoFit/>
          </a:bodyPr>
          <a:lstStyle/>
          <a:p>
            <a:r>
              <a:rPr lang="fr-FR" sz="3600" dirty="0"/>
              <a:t>Ar-men - </a:t>
            </a:r>
            <a:r>
              <a:rPr lang="fr-FR" sz="3200" dirty="0"/>
              <a:t>Collège La Mare Aux Champs</a:t>
            </a:r>
          </a:p>
        </p:txBody>
      </p:sp>
      <p:cxnSp>
        <p:nvCxnSpPr>
          <p:cNvPr id="6" name="Connecteur droit 5"/>
          <p:cNvCxnSpPr/>
          <p:nvPr/>
        </p:nvCxnSpPr>
        <p:spPr>
          <a:xfrm>
            <a:off x="5706294" y="2931090"/>
            <a:ext cx="1020642"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6366550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a:solidFill>
                  <a:srgbClr val="302C24">
                    <a:alpha val="15000"/>
                  </a:srgbClr>
                </a:solidFill>
                <a:latin typeface="Impact"/>
                <a:ea typeface="宋体"/>
                <a:cs typeface="Rockwell"/>
              </a:rPr>
              <a:t>INDIVIDUEL</a:t>
            </a:r>
            <a:endParaRPr lang="en-US" sz="12000" cap="all" dirty="0">
              <a:solidFill>
                <a:srgbClr val="302C24">
                  <a:alpha val="15000"/>
                </a:srgbClr>
              </a:solidFill>
              <a:effectLst/>
              <a:latin typeface="Impact"/>
              <a:ea typeface="宋体"/>
              <a:cs typeface="Rockwell"/>
            </a:endParaRPr>
          </a:p>
        </p:txBody>
      </p:sp>
      <p:sp>
        <p:nvSpPr>
          <p:cNvPr id="5" name="Rectangle 4"/>
          <p:cNvSpPr/>
          <p:nvPr/>
        </p:nvSpPr>
        <p:spPr>
          <a:xfrm>
            <a:off x="1162782" y="1390389"/>
            <a:ext cx="6995826" cy="646331"/>
          </a:xfrm>
          <a:prstGeom prst="rect">
            <a:avLst/>
          </a:prstGeom>
        </p:spPr>
        <p:txBody>
          <a:bodyPr wrap="none">
            <a:spAutoFit/>
          </a:bodyPr>
          <a:lstStyle/>
          <a:p>
            <a:r>
              <a:rPr lang="fr-FR" sz="3600" dirty="0"/>
              <a:t>  </a:t>
            </a:r>
            <a:r>
              <a:rPr lang="fr-FR" sz="3600" dirty="0" err="1"/>
              <a:t>Choufleur</a:t>
            </a:r>
            <a:r>
              <a:rPr lang="fr-FR" sz="3600" dirty="0"/>
              <a:t> </a:t>
            </a:r>
            <a:r>
              <a:rPr lang="fr-FR" sz="3200" dirty="0"/>
              <a:t>Collège Blanche de Castille </a:t>
            </a:r>
          </a:p>
        </p:txBody>
      </p:sp>
      <p:sp>
        <p:nvSpPr>
          <p:cNvPr id="6" name="Rectangle 5"/>
          <p:cNvSpPr/>
          <p:nvPr/>
        </p:nvSpPr>
        <p:spPr>
          <a:xfrm>
            <a:off x="0" y="5060515"/>
            <a:ext cx="9144000" cy="1631216"/>
          </a:xfrm>
          <a:prstGeom prst="rect">
            <a:avLst/>
          </a:prstGeom>
        </p:spPr>
        <p:txBody>
          <a:bodyPr wrap="square">
            <a:spAutoFit/>
          </a:bodyPr>
          <a:lstStyle/>
          <a:p>
            <a:pPr algn="ctr"/>
            <a:r>
              <a:rPr lang="fr-FR" sz="2000" b="1" dirty="0"/>
              <a:t>J’ai écrit ce texte parce que je ne comprends toujours pas pourquoi en 2019 il reste encore des personnes racistes, au fond on est tous pareils, on a tous la même origine. Pourquoi discriminer une personne qui n’a pas la même couleur alors qu’on a tous été fabriqués de la même manière ? On a beau être nés en Afrique, en Asie, en Europe ou en Amérique, on a tous le même sang : rouge. </a:t>
            </a:r>
          </a:p>
        </p:txBody>
      </p:sp>
      <p:pic>
        <p:nvPicPr>
          <p:cNvPr id="24580" name="Picture 4" descr="C:\Users\Juliette\Downloads\Photo Sarah Chouler finaliste individuelle.png"/>
          <p:cNvPicPr>
            <a:picLocks noChangeAspect="1" noChangeArrowheads="1"/>
          </p:cNvPicPr>
          <p:nvPr/>
        </p:nvPicPr>
        <p:blipFill>
          <a:blip r:embed="rId2" cstate="print"/>
          <a:srcRect t="34886" b="15982"/>
          <a:stretch>
            <a:fillRect/>
          </a:stretch>
        </p:blipFill>
        <p:spPr bwMode="auto">
          <a:xfrm>
            <a:off x="2828059" y="2229632"/>
            <a:ext cx="3059331" cy="2668044"/>
          </a:xfrm>
          <a:prstGeom prst="rect">
            <a:avLst/>
          </a:prstGeom>
        </p:spPr>
        <p:style>
          <a:lnRef idx="1">
            <a:schemeClr val="dk1"/>
          </a:lnRef>
          <a:fillRef idx="3">
            <a:schemeClr val="dk1"/>
          </a:fillRef>
          <a:effectRef idx="2">
            <a:schemeClr val="dk1"/>
          </a:effectRef>
          <a:fontRef idx="minor">
            <a:schemeClr val="lt1"/>
          </a:fontRef>
        </p:style>
      </p:pic>
    </p:spTree>
    <p:extLst>
      <p:ext uri="{BB962C8B-B14F-4D97-AF65-F5344CB8AC3E}">
        <p14:creationId xmlns:p14="http://schemas.microsoft.com/office/powerpoint/2010/main" val="266366550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a:solidFill>
                  <a:srgbClr val="302C24">
                    <a:alpha val="15000"/>
                  </a:srgbClr>
                </a:solidFill>
                <a:latin typeface="Impact"/>
                <a:ea typeface="宋体"/>
                <a:cs typeface="Rockwell"/>
              </a:rPr>
              <a:t>INDIVIDUEL</a:t>
            </a:r>
            <a:endParaRPr lang="en-US" sz="12000" cap="all" dirty="0">
              <a:solidFill>
                <a:srgbClr val="302C24">
                  <a:alpha val="15000"/>
                </a:srgbClr>
              </a:solidFill>
              <a:effectLst/>
              <a:latin typeface="Impact"/>
              <a:ea typeface="宋体"/>
              <a:cs typeface="Rockwell"/>
            </a:endParaRPr>
          </a:p>
        </p:txBody>
      </p:sp>
      <p:sp>
        <p:nvSpPr>
          <p:cNvPr id="5" name="Rectangle 4"/>
          <p:cNvSpPr/>
          <p:nvPr/>
        </p:nvSpPr>
        <p:spPr>
          <a:xfrm>
            <a:off x="896273" y="1390389"/>
            <a:ext cx="8021683" cy="646331"/>
          </a:xfrm>
          <a:prstGeom prst="rect">
            <a:avLst/>
          </a:prstGeom>
        </p:spPr>
        <p:txBody>
          <a:bodyPr wrap="none">
            <a:spAutoFit/>
          </a:bodyPr>
          <a:lstStyle/>
          <a:p>
            <a:r>
              <a:rPr lang="fr-FR" sz="3600" dirty="0" err="1"/>
              <a:t>Sweet</a:t>
            </a:r>
            <a:r>
              <a:rPr lang="fr-FR" sz="3600" dirty="0"/>
              <a:t> Lady Jade </a:t>
            </a:r>
            <a:r>
              <a:rPr lang="fr-FR" dirty="0"/>
              <a:t>– </a:t>
            </a:r>
            <a:r>
              <a:rPr lang="fr-FR" sz="3200" dirty="0"/>
              <a:t>Collège Blanche de Castille  </a:t>
            </a:r>
          </a:p>
        </p:txBody>
      </p:sp>
      <p:sp>
        <p:nvSpPr>
          <p:cNvPr id="23554" name="Rectangle 2"/>
          <p:cNvSpPr>
            <a:spLocks noChangeArrowheads="1"/>
          </p:cNvSpPr>
          <p:nvPr/>
        </p:nvSpPr>
        <p:spPr bwMode="auto">
          <a:xfrm>
            <a:off x="3732757" y="3422479"/>
            <a:ext cx="5411244" cy="32932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fr-FR" sz="2400" b="1" dirty="0"/>
              <a:t>Bonjour, Je m'appelle Jade, je suis élève de 4e4 au Collège Blanche de Castille à La Chapelle-La-Reine. Pour moi, monter sur scène est un moyen de m'échapper pendant quelques minutes et d'être une personne qui se révolte et qui s'exprime pour vous faire passer un message.</a:t>
            </a:r>
          </a:p>
          <a:p>
            <a:br>
              <a:rPr lang="fr-FR" sz="2000" dirty="0"/>
            </a:br>
            <a:endParaRPr kumimoji="0" lang="fr-FR" sz="2000" b="1" i="0" u="none" strike="noStrike" cap="none" normalizeH="0" baseline="0" dirty="0">
              <a:ln>
                <a:noFill/>
              </a:ln>
              <a:solidFill>
                <a:schemeClr val="tx1"/>
              </a:solidFill>
              <a:effectLst/>
              <a:cs typeface="Arial" pitchFamily="34" charset="0"/>
            </a:endParaRPr>
          </a:p>
        </p:txBody>
      </p:sp>
      <p:pic>
        <p:nvPicPr>
          <p:cNvPr id="111618" name="Picture 2" descr="C:\Users\Juliette\Downloads\IMG_20190418_150110.jpg"/>
          <p:cNvPicPr>
            <a:picLocks noChangeAspect="1" noChangeArrowheads="1"/>
          </p:cNvPicPr>
          <p:nvPr/>
        </p:nvPicPr>
        <p:blipFill>
          <a:blip r:embed="rId2" cstate="print"/>
          <a:srcRect l="11678" t="10365" r="28322" b="19315"/>
          <a:stretch>
            <a:fillRect/>
          </a:stretch>
        </p:blipFill>
        <p:spPr bwMode="auto">
          <a:xfrm rot="5400000">
            <a:off x="9968" y="2924192"/>
            <a:ext cx="3642547" cy="3201781"/>
          </a:xfrm>
          <a:prstGeom prst="rect">
            <a:avLst/>
          </a:prstGeom>
        </p:spPr>
        <p:style>
          <a:lnRef idx="1">
            <a:schemeClr val="dk1"/>
          </a:lnRef>
          <a:fillRef idx="3">
            <a:schemeClr val="dk1"/>
          </a:fillRef>
          <a:effectRef idx="2">
            <a:schemeClr val="dk1"/>
          </a:effectRef>
          <a:fontRef idx="minor">
            <a:schemeClr val="lt1"/>
          </a:fontRef>
        </p:style>
      </p:pic>
    </p:spTree>
    <p:extLst>
      <p:ext uri="{BB962C8B-B14F-4D97-AF65-F5344CB8AC3E}">
        <p14:creationId xmlns:p14="http://schemas.microsoft.com/office/powerpoint/2010/main" val="266366550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a:solidFill>
                  <a:srgbClr val="302C24">
                    <a:alpha val="15000"/>
                  </a:srgbClr>
                </a:solidFill>
                <a:latin typeface="Impact"/>
                <a:ea typeface="宋体"/>
                <a:cs typeface="Rockwell"/>
              </a:rPr>
              <a:t>INDIVIDUEL</a:t>
            </a:r>
            <a:endParaRPr lang="en-US" sz="12000" cap="all" dirty="0">
              <a:solidFill>
                <a:srgbClr val="302C24">
                  <a:alpha val="15000"/>
                </a:srgbClr>
              </a:solidFill>
              <a:effectLst/>
              <a:latin typeface="Impact"/>
              <a:ea typeface="宋体"/>
              <a:cs typeface="Rockwell"/>
            </a:endParaRPr>
          </a:p>
        </p:txBody>
      </p:sp>
      <p:sp>
        <p:nvSpPr>
          <p:cNvPr id="5" name="Rectangle 4"/>
          <p:cNvSpPr/>
          <p:nvPr/>
        </p:nvSpPr>
        <p:spPr>
          <a:xfrm>
            <a:off x="1835725" y="1390389"/>
            <a:ext cx="5023939" cy="646331"/>
          </a:xfrm>
          <a:prstGeom prst="rect">
            <a:avLst/>
          </a:prstGeom>
        </p:spPr>
        <p:txBody>
          <a:bodyPr wrap="none">
            <a:spAutoFit/>
          </a:bodyPr>
          <a:lstStyle/>
          <a:p>
            <a:r>
              <a:rPr lang="fr-FR" sz="3600" dirty="0"/>
              <a:t>Capucine </a:t>
            </a:r>
            <a:r>
              <a:rPr lang="fr-FR" dirty="0"/>
              <a:t>– </a:t>
            </a:r>
            <a:r>
              <a:rPr lang="fr-FR" sz="3200" dirty="0"/>
              <a:t>Collège La Vallée</a:t>
            </a:r>
          </a:p>
        </p:txBody>
      </p:sp>
      <p:pic>
        <p:nvPicPr>
          <p:cNvPr id="153602" name="Picture 2" descr="https://lh4.googleusercontent.com/pKHuWGoUj4C2QL3JQSzCdDgTBECUoO-k03TnCvVXaKuOrC3HwpxEZaa7tCOxwH0aa9wZB_5xFk9dp7MzRT79DxfHdnGK9Uh-BpsNnl3i04LpxKRxXaDYJILmIQw-smhewUt4I-lG"/>
          <p:cNvPicPr>
            <a:picLocks noChangeAspect="1" noChangeArrowheads="1"/>
          </p:cNvPicPr>
          <p:nvPr/>
        </p:nvPicPr>
        <p:blipFill>
          <a:blip r:embed="rId2" cstate="print"/>
          <a:srcRect/>
          <a:stretch>
            <a:fillRect/>
          </a:stretch>
        </p:blipFill>
        <p:spPr bwMode="auto">
          <a:xfrm>
            <a:off x="2788823" y="2199559"/>
            <a:ext cx="3085883" cy="4114512"/>
          </a:xfrm>
          <a:prstGeom prst="rect">
            <a:avLst/>
          </a:prstGeom>
        </p:spPr>
        <p:style>
          <a:lnRef idx="1">
            <a:schemeClr val="dk1"/>
          </a:lnRef>
          <a:fillRef idx="3">
            <a:schemeClr val="dk1"/>
          </a:fillRef>
          <a:effectRef idx="2">
            <a:schemeClr val="dk1"/>
          </a:effectRef>
          <a:fontRef idx="minor">
            <a:schemeClr val="lt1"/>
          </a:fontRef>
        </p:style>
      </p:pic>
    </p:spTree>
    <p:extLst>
      <p:ext uri="{BB962C8B-B14F-4D97-AF65-F5344CB8AC3E}">
        <p14:creationId xmlns:p14="http://schemas.microsoft.com/office/powerpoint/2010/main" val="26636655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1"/>
          <p:cNvSpPr txBox="1">
            <a:spLocks/>
          </p:cNvSpPr>
          <p:nvPr/>
        </p:nvSpPr>
        <p:spPr>
          <a:xfrm>
            <a:off x="-217218" y="-167114"/>
            <a:ext cx="9724639" cy="7025114"/>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9600" cap="all" dirty="0">
                <a:solidFill>
                  <a:srgbClr val="302C24">
                    <a:alpha val="15000"/>
                  </a:srgbClr>
                </a:solidFill>
                <a:latin typeface="Impact"/>
                <a:ea typeface="宋体"/>
                <a:cs typeface="Rockwell"/>
              </a:rPr>
              <a:t>Ateliers slam</a:t>
            </a:r>
          </a:p>
          <a:p>
            <a:pPr algn="ctr">
              <a:spcAft>
                <a:spcPts val="0"/>
              </a:spcAft>
            </a:pPr>
            <a:r>
              <a:rPr lang="en-US" sz="12000" cap="all" dirty="0">
                <a:solidFill>
                  <a:srgbClr val="302C24">
                    <a:alpha val="15000"/>
                  </a:srgbClr>
                </a:solidFill>
                <a:latin typeface="Impact"/>
                <a:ea typeface="宋体"/>
                <a:cs typeface="Rockwell"/>
              </a:rPr>
              <a:t> </a:t>
            </a:r>
            <a:r>
              <a:rPr lang="en-US" sz="12000" cap="all" dirty="0">
                <a:solidFill>
                  <a:srgbClr val="302C24">
                    <a:alpha val="15000"/>
                  </a:srgbClr>
                </a:solidFill>
                <a:effectLst/>
                <a:latin typeface="Impact"/>
                <a:ea typeface="宋体"/>
                <a:cs typeface="Rockwell"/>
              </a:rPr>
              <a:t> </a:t>
            </a:r>
            <a:endParaRPr lang="en-US" sz="12000" cap="all" dirty="0">
              <a:solidFill>
                <a:srgbClr val="302C24">
                  <a:alpha val="15000"/>
                </a:srgbClr>
              </a:solidFill>
              <a:latin typeface="Impact"/>
              <a:ea typeface="宋体"/>
              <a:cs typeface="Rockwell"/>
            </a:endParaRPr>
          </a:p>
          <a:p>
            <a:pPr algn="ctr">
              <a:spcAft>
                <a:spcPts val="0"/>
              </a:spcAft>
            </a:pPr>
            <a:r>
              <a:rPr lang="en-US" sz="8800" cap="all" dirty="0">
                <a:solidFill>
                  <a:srgbClr val="302C24">
                    <a:alpha val="15000"/>
                  </a:srgbClr>
                </a:solidFill>
                <a:latin typeface="Impact"/>
                <a:ea typeface="宋体"/>
                <a:cs typeface="Rockwell"/>
              </a:rPr>
              <a:t>                                             </a:t>
            </a:r>
            <a:r>
              <a:rPr lang="en-US" sz="8000" cap="all" dirty="0">
                <a:solidFill>
                  <a:srgbClr val="302C24">
                    <a:alpha val="15000"/>
                  </a:srgbClr>
                </a:solidFill>
                <a:latin typeface="Impact"/>
                <a:ea typeface="宋体"/>
                <a:cs typeface="Rockwell"/>
              </a:rPr>
              <a:t>en </a:t>
            </a:r>
            <a:r>
              <a:rPr lang="en-US" sz="8000" cap="all" dirty="0" err="1">
                <a:solidFill>
                  <a:srgbClr val="302C24">
                    <a:alpha val="15000"/>
                  </a:srgbClr>
                </a:solidFill>
                <a:latin typeface="Impact"/>
                <a:ea typeface="宋体"/>
                <a:cs typeface="Rockwell"/>
              </a:rPr>
              <a:t>quelques</a:t>
            </a:r>
            <a:endParaRPr lang="en-US" sz="8000" cap="all" dirty="0">
              <a:solidFill>
                <a:srgbClr val="302C24">
                  <a:alpha val="15000"/>
                </a:srgbClr>
              </a:solidFill>
              <a:latin typeface="Impact"/>
              <a:ea typeface="宋体"/>
              <a:cs typeface="Rockwell"/>
            </a:endParaRPr>
          </a:p>
          <a:p>
            <a:pPr algn="ctr">
              <a:spcAft>
                <a:spcPts val="0"/>
              </a:spcAft>
            </a:pPr>
            <a:r>
              <a:rPr lang="en-US" sz="8000" cap="all" dirty="0">
                <a:solidFill>
                  <a:srgbClr val="302C24">
                    <a:alpha val="15000"/>
                  </a:srgbClr>
                </a:solidFill>
                <a:latin typeface="Impact"/>
                <a:ea typeface="宋体"/>
                <a:cs typeface="Rockwell"/>
              </a:rPr>
              <a:t> </a:t>
            </a:r>
            <a:r>
              <a:rPr lang="en-US" sz="8000" cap="all" dirty="0" err="1">
                <a:solidFill>
                  <a:srgbClr val="302C24">
                    <a:alpha val="15000"/>
                  </a:srgbClr>
                </a:solidFill>
                <a:latin typeface="Impact"/>
                <a:ea typeface="宋体"/>
                <a:cs typeface="Rockwell"/>
              </a:rPr>
              <a:t>chiffres</a:t>
            </a:r>
            <a:endParaRPr lang="fr-FR" sz="8000" cap="all" dirty="0">
              <a:solidFill>
                <a:srgbClr val="302C24">
                  <a:alpha val="15000"/>
                </a:srgbClr>
              </a:solidFill>
              <a:effectLst/>
              <a:latin typeface="Impact"/>
              <a:ea typeface="宋体"/>
              <a:cs typeface="Rockwell"/>
            </a:endParaRPr>
          </a:p>
        </p:txBody>
      </p:sp>
      <p:sp>
        <p:nvSpPr>
          <p:cNvPr id="5" name="Rectangle 4"/>
          <p:cNvSpPr/>
          <p:nvPr/>
        </p:nvSpPr>
        <p:spPr>
          <a:xfrm>
            <a:off x="1998921" y="1364749"/>
            <a:ext cx="6677247" cy="3046988"/>
          </a:xfrm>
          <a:prstGeom prst="rect">
            <a:avLst/>
          </a:prstGeom>
        </p:spPr>
        <p:txBody>
          <a:bodyPr wrap="square">
            <a:spAutoFit/>
          </a:bodyPr>
          <a:lstStyle/>
          <a:p>
            <a:pPr marL="285750" indent="-285750">
              <a:buFont typeface="Wingdings" charset="2"/>
              <a:buChar char="Ø"/>
            </a:pPr>
            <a:r>
              <a:rPr lang="fr-FR" sz="3200" b="1" dirty="0"/>
              <a:t> 16 établissements scolaires</a:t>
            </a:r>
          </a:p>
          <a:p>
            <a:pPr marL="285750" indent="-285750">
              <a:buFont typeface="Wingdings" charset="2"/>
              <a:buChar char="Ø"/>
            </a:pPr>
            <a:r>
              <a:rPr lang="fr-FR" sz="3200" b="1" dirty="0"/>
              <a:t> 44 classes</a:t>
            </a:r>
          </a:p>
          <a:p>
            <a:pPr marL="285750" indent="-285750">
              <a:buFont typeface="Wingdings" charset="2"/>
              <a:buChar char="Ø"/>
            </a:pPr>
            <a:r>
              <a:rPr lang="fr-FR" sz="3200" b="1" dirty="0"/>
              <a:t> 343 heures d’ateliers slam réalisés par l’association Le Panorama </a:t>
            </a:r>
          </a:p>
          <a:p>
            <a:pPr marL="285750" indent="-285750">
              <a:buFont typeface="Wingdings" charset="2"/>
              <a:buChar char="Ø"/>
            </a:pPr>
            <a:r>
              <a:rPr lang="fr-FR" sz="3200" b="1" dirty="0"/>
              <a:t> 1105 élèves ont bénéficié des ateliers slam (de la 6</a:t>
            </a:r>
            <a:r>
              <a:rPr lang="fr-FR" sz="3200" b="1" baseline="30000" dirty="0"/>
              <a:t>ème</a:t>
            </a:r>
            <a:r>
              <a:rPr lang="fr-FR" sz="3200" b="1" dirty="0"/>
              <a:t> à la 3</a:t>
            </a:r>
            <a:r>
              <a:rPr lang="fr-FR" sz="3200" b="1" baseline="30000" dirty="0"/>
              <a:t>ème</a:t>
            </a:r>
            <a:r>
              <a:rPr lang="fr-FR" sz="3200" b="1" dirty="0"/>
              <a:t>)</a:t>
            </a:r>
          </a:p>
        </p:txBody>
      </p:sp>
    </p:spTree>
    <p:extLst>
      <p:ext uri="{BB962C8B-B14F-4D97-AF65-F5344CB8AC3E}">
        <p14:creationId xmlns:p14="http://schemas.microsoft.com/office/powerpoint/2010/main" val="265476592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a:solidFill>
                  <a:srgbClr val="302C24">
                    <a:alpha val="15000"/>
                  </a:srgbClr>
                </a:solidFill>
                <a:latin typeface="Impact"/>
                <a:ea typeface="宋体"/>
                <a:cs typeface="Rockwell"/>
              </a:rPr>
              <a:t>INDIVIDUEL</a:t>
            </a:r>
            <a:endParaRPr lang="en-US" sz="12000" cap="all" dirty="0">
              <a:solidFill>
                <a:srgbClr val="302C24">
                  <a:alpha val="15000"/>
                </a:srgbClr>
              </a:solidFill>
              <a:effectLst/>
              <a:latin typeface="Impact"/>
              <a:ea typeface="宋体"/>
              <a:cs typeface="Rockwell"/>
            </a:endParaRPr>
          </a:p>
        </p:txBody>
      </p:sp>
      <p:sp>
        <p:nvSpPr>
          <p:cNvPr id="5" name="Rectangle 4"/>
          <p:cNvSpPr/>
          <p:nvPr/>
        </p:nvSpPr>
        <p:spPr>
          <a:xfrm>
            <a:off x="2324240" y="1390389"/>
            <a:ext cx="4515788" cy="646331"/>
          </a:xfrm>
          <a:prstGeom prst="rect">
            <a:avLst/>
          </a:prstGeom>
        </p:spPr>
        <p:txBody>
          <a:bodyPr wrap="none">
            <a:spAutoFit/>
          </a:bodyPr>
          <a:lstStyle/>
          <a:p>
            <a:r>
              <a:rPr lang="fr-FR" sz="3600" dirty="0"/>
              <a:t>Léonie </a:t>
            </a:r>
            <a:r>
              <a:rPr lang="fr-FR" dirty="0"/>
              <a:t>– </a:t>
            </a:r>
            <a:r>
              <a:rPr lang="fr-FR" sz="3200" dirty="0"/>
              <a:t>Collège La Vallée</a:t>
            </a:r>
          </a:p>
        </p:txBody>
      </p:sp>
      <p:pic>
        <p:nvPicPr>
          <p:cNvPr id="155650" name="Picture 2" descr="https://lh3.googleusercontent.com/l_GghkTHSpv6Ewu4xa8APPIypLLvHKey3DAL1zCJpwy-3FdHaFfsRwOZkaU9TlvMfVShEJf51HoMTcRhfb5WLn3dRQnYxIa5D-9zQ27d2DxLX4ZD9lLXsgt8pY5pWHnWGhWIfkZS"/>
          <p:cNvPicPr>
            <a:picLocks noChangeAspect="1" noChangeArrowheads="1"/>
          </p:cNvPicPr>
          <p:nvPr/>
        </p:nvPicPr>
        <p:blipFill>
          <a:blip r:embed="rId2" cstate="print"/>
          <a:srcRect/>
          <a:stretch>
            <a:fillRect/>
          </a:stretch>
        </p:blipFill>
        <p:spPr bwMode="auto">
          <a:xfrm>
            <a:off x="3073791" y="2702076"/>
            <a:ext cx="2888598" cy="3333925"/>
          </a:xfrm>
          <a:prstGeom prst="rect">
            <a:avLst/>
          </a:prstGeom>
        </p:spPr>
        <p:style>
          <a:lnRef idx="1">
            <a:schemeClr val="dk1"/>
          </a:lnRef>
          <a:fillRef idx="3">
            <a:schemeClr val="dk1"/>
          </a:fillRef>
          <a:effectRef idx="2">
            <a:schemeClr val="dk1"/>
          </a:effectRef>
          <a:fontRef idx="minor">
            <a:schemeClr val="lt1"/>
          </a:fontRef>
        </p:style>
      </p:pic>
    </p:spTree>
    <p:extLst>
      <p:ext uri="{BB962C8B-B14F-4D97-AF65-F5344CB8AC3E}">
        <p14:creationId xmlns:p14="http://schemas.microsoft.com/office/powerpoint/2010/main" val="266366550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1"/>
          <p:cNvSpPr txBox="1">
            <a:spLocks/>
          </p:cNvSpPr>
          <p:nvPr/>
        </p:nvSpPr>
        <p:spPr>
          <a:xfrm>
            <a:off x="-317471" y="20107"/>
            <a:ext cx="9891728"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1900" cap="all" dirty="0" err="1">
                <a:solidFill>
                  <a:srgbClr val="302C24">
                    <a:alpha val="15000"/>
                  </a:srgbClr>
                </a:solidFill>
                <a:latin typeface="Impact"/>
                <a:ea typeface="宋体"/>
                <a:cs typeface="Rockwell"/>
              </a:rPr>
              <a:t>Organisation</a:t>
            </a:r>
            <a:endParaRPr lang="en-US" sz="11900" cap="all" dirty="0">
              <a:solidFill>
                <a:srgbClr val="302C24">
                  <a:alpha val="15000"/>
                </a:srgbClr>
              </a:solidFill>
              <a:latin typeface="Impact"/>
              <a:ea typeface="宋体"/>
              <a:cs typeface="Rockwell"/>
            </a:endParaRPr>
          </a:p>
        </p:txBody>
      </p:sp>
      <p:pic>
        <p:nvPicPr>
          <p:cNvPr id="5" name="Image 4" descr="10955600_915987391823392_2451509932326452381_o.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637482" y="2097127"/>
            <a:ext cx="6249166" cy="41681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9409536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1"/>
          <p:cNvSpPr txBox="1">
            <a:spLocks/>
          </p:cNvSpPr>
          <p:nvPr/>
        </p:nvSpPr>
        <p:spPr>
          <a:xfrm>
            <a:off x="-1" y="39795"/>
            <a:ext cx="9373749"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5400" cap="all" dirty="0">
                <a:solidFill>
                  <a:srgbClr val="302C24">
                    <a:alpha val="15000"/>
                  </a:srgbClr>
                </a:solidFill>
                <a:latin typeface="Impact"/>
                <a:ea typeface="宋体"/>
                <a:cs typeface="Rockwell"/>
              </a:rPr>
              <a:t>ORGANISATION de l’évènement </a:t>
            </a:r>
            <a:endParaRPr lang="en-US" sz="5400" cap="all" dirty="0">
              <a:solidFill>
                <a:srgbClr val="302C24">
                  <a:alpha val="15000"/>
                </a:srgbClr>
              </a:solidFill>
              <a:effectLst/>
              <a:latin typeface="Impact"/>
              <a:ea typeface="宋体"/>
              <a:cs typeface="Rockwell"/>
            </a:endParaRPr>
          </a:p>
        </p:txBody>
      </p:sp>
      <p:graphicFrame>
        <p:nvGraphicFramePr>
          <p:cNvPr id="6" name="Tableau 5"/>
          <p:cNvGraphicFramePr>
            <a:graphicFrameLocks noGrp="1"/>
          </p:cNvGraphicFramePr>
          <p:nvPr>
            <p:extLst>
              <p:ext uri="{D42A27DB-BD31-4B8C-83A1-F6EECF244321}">
                <p14:modId xmlns:p14="http://schemas.microsoft.com/office/powerpoint/2010/main" val="3314765438"/>
              </p:ext>
            </p:extLst>
          </p:nvPr>
        </p:nvGraphicFramePr>
        <p:xfrm>
          <a:off x="559186" y="914400"/>
          <a:ext cx="8094879" cy="5943600"/>
        </p:xfrm>
        <a:graphic>
          <a:graphicData uri="http://schemas.openxmlformats.org/drawingml/2006/table">
            <a:tbl>
              <a:tblPr firstRow="1" bandRow="1">
                <a:tableStyleId>{72833802-FEF1-4C79-8D5D-14CF1EAF98D9}</a:tableStyleId>
              </a:tblPr>
              <a:tblGrid>
                <a:gridCol w="1462969">
                  <a:extLst>
                    <a:ext uri="{9D8B030D-6E8A-4147-A177-3AD203B41FA5}">
                      <a16:colId xmlns:a16="http://schemas.microsoft.com/office/drawing/2014/main" val="20000"/>
                    </a:ext>
                  </a:extLst>
                </a:gridCol>
                <a:gridCol w="2210637">
                  <a:extLst>
                    <a:ext uri="{9D8B030D-6E8A-4147-A177-3AD203B41FA5}">
                      <a16:colId xmlns:a16="http://schemas.microsoft.com/office/drawing/2014/main" val="20001"/>
                    </a:ext>
                  </a:extLst>
                </a:gridCol>
                <a:gridCol w="2210636">
                  <a:extLst>
                    <a:ext uri="{9D8B030D-6E8A-4147-A177-3AD203B41FA5}">
                      <a16:colId xmlns:a16="http://schemas.microsoft.com/office/drawing/2014/main" val="20002"/>
                    </a:ext>
                  </a:extLst>
                </a:gridCol>
                <a:gridCol w="2210637">
                  <a:extLst>
                    <a:ext uri="{9D8B030D-6E8A-4147-A177-3AD203B41FA5}">
                      <a16:colId xmlns:a16="http://schemas.microsoft.com/office/drawing/2014/main" val="20003"/>
                    </a:ext>
                  </a:extLst>
                </a:gridCol>
              </a:tblGrid>
              <a:tr h="471249">
                <a:tc>
                  <a:txBody>
                    <a:bodyPr/>
                    <a:lstStyle/>
                    <a:p>
                      <a:r>
                        <a:rPr lang="fr-FR" dirty="0">
                          <a:solidFill>
                            <a:srgbClr val="000000"/>
                          </a:solidFill>
                        </a:rPr>
                        <a:t>Horaires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fr-FR" dirty="0">
                          <a:solidFill>
                            <a:srgbClr val="000000"/>
                          </a:solidFill>
                        </a:rPr>
                        <a:t>Salle</a:t>
                      </a:r>
                      <a:r>
                        <a:rPr lang="fr-FR" baseline="0" dirty="0">
                          <a:solidFill>
                            <a:srgbClr val="000000"/>
                          </a:solidFill>
                        </a:rPr>
                        <a:t> du cinéma</a:t>
                      </a:r>
                      <a:endParaRPr lang="fr-FR"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fr-FR" dirty="0">
                          <a:solidFill>
                            <a:schemeClr val="tx1"/>
                          </a:solidFill>
                        </a:rPr>
                        <a:t>Salle Palais des rencontres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solidFill>
                  </a:tcPr>
                </a:tc>
                <a:tc>
                  <a:txBody>
                    <a:bodyPr/>
                    <a:lstStyle/>
                    <a:p>
                      <a:r>
                        <a:rPr lang="fr-FR" dirty="0">
                          <a:solidFill>
                            <a:schemeClr val="tx1"/>
                          </a:solidFill>
                        </a:rPr>
                        <a:t>Salle</a:t>
                      </a:r>
                      <a:r>
                        <a:rPr lang="fr-FR" baseline="0" dirty="0">
                          <a:solidFill>
                            <a:schemeClr val="tx1"/>
                          </a:solidFill>
                        </a:rPr>
                        <a:t> Marcel Pagnol</a:t>
                      </a:r>
                      <a:endParaRPr lang="fr-FR"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359039">
                <a:tc>
                  <a:txBody>
                    <a:bodyPr/>
                    <a:lstStyle/>
                    <a:p>
                      <a:pPr algn="ctr"/>
                      <a:r>
                        <a:rPr lang="fr-FR" sz="1800" kern="1200" dirty="0">
                          <a:solidFill>
                            <a:schemeClr val="tx1"/>
                          </a:solidFill>
                          <a:effectLst/>
                          <a:latin typeface="+mn-lt"/>
                          <a:ea typeface="+mn-ea"/>
                          <a:cs typeface="+mn-cs"/>
                        </a:rPr>
                        <a:t>9h/9h15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gridSpan="3">
                  <a:txBody>
                    <a:bodyPr/>
                    <a:lstStyle/>
                    <a:p>
                      <a:pPr algn="ctr"/>
                      <a:r>
                        <a:rPr lang="fr-FR" b="0" dirty="0"/>
                        <a:t>Arrivées</a:t>
                      </a:r>
                      <a:r>
                        <a:rPr lang="fr-FR" b="0" baseline="0" dirty="0"/>
                        <a:t> des </a:t>
                      </a:r>
                      <a:r>
                        <a:rPr lang="fr-FR" b="0" baseline="0" dirty="0" err="1"/>
                        <a:t>slameurs</a:t>
                      </a:r>
                      <a:endParaRPr lang="fr-FR"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1"/>
                  </a:ext>
                </a:extLst>
              </a:tr>
              <a:tr h="359039">
                <a:tc>
                  <a:txBody>
                    <a:bodyPr/>
                    <a:lstStyle/>
                    <a:p>
                      <a:pPr algn="ctr"/>
                      <a:r>
                        <a:rPr lang="fr-FR" sz="1800" kern="1200" dirty="0">
                          <a:solidFill>
                            <a:schemeClr val="tx1"/>
                          </a:solidFill>
                          <a:effectLst/>
                          <a:latin typeface="+mn-lt"/>
                          <a:ea typeface="+mn-ea"/>
                          <a:cs typeface="+mn-cs"/>
                        </a:rPr>
                        <a:t>9h30</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fr-FR" b="1" dirty="0"/>
                        <a: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kern="1200" dirty="0">
                          <a:solidFill>
                            <a:schemeClr val="tx1"/>
                          </a:solidFill>
                          <a:effectLst/>
                          <a:latin typeface="+mn-lt"/>
                          <a:ea typeface="+mn-ea"/>
                          <a:cs typeface="+mn-cs"/>
                        </a:rPr>
                        <a:t>Début Tournois</a:t>
                      </a:r>
                      <a:endParaRPr lang="fr-FR"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b="1" dirty="0"/>
                        <a: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359039">
                <a:tc>
                  <a:txBody>
                    <a:bodyPr/>
                    <a:lstStyle/>
                    <a:p>
                      <a:pPr algn="ctr"/>
                      <a:r>
                        <a:rPr lang="fr-FR" sz="1800" kern="1200" dirty="0">
                          <a:solidFill>
                            <a:schemeClr val="tx1"/>
                          </a:solidFill>
                          <a:effectLst/>
                          <a:latin typeface="+mn-lt"/>
                          <a:ea typeface="+mn-ea"/>
                          <a:cs typeface="+mn-cs"/>
                        </a:rPr>
                        <a:t>9h30/45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kern="1200" dirty="0">
                          <a:solidFill>
                            <a:schemeClr val="tx1"/>
                          </a:solidFill>
                          <a:effectLst/>
                          <a:latin typeface="+mn-lt"/>
                          <a:ea typeface="+mn-ea"/>
                          <a:cs typeface="+mn-cs"/>
                        </a:rPr>
                        <a:t>Début Tournois</a:t>
                      </a:r>
                      <a:endParaRPr lang="fr-FR"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b="1" dirty="0"/>
                        <a: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kern="1200" dirty="0">
                          <a:solidFill>
                            <a:schemeClr val="tx1"/>
                          </a:solidFill>
                          <a:effectLst/>
                          <a:latin typeface="+mn-lt"/>
                          <a:ea typeface="+mn-ea"/>
                          <a:cs typeface="+mn-cs"/>
                        </a:rPr>
                        <a:t>Début Tournois</a:t>
                      </a:r>
                      <a:endParaRPr lang="fr-FR"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359039">
                <a:tc>
                  <a:txBody>
                    <a:bodyPr/>
                    <a:lstStyle/>
                    <a:p>
                      <a:pPr algn="ctr"/>
                      <a:r>
                        <a:rPr lang="fr-FR" sz="1800" kern="1200" dirty="0">
                          <a:solidFill>
                            <a:schemeClr val="tx1"/>
                          </a:solidFill>
                          <a:effectLst/>
                          <a:latin typeface="+mn-lt"/>
                          <a:ea typeface="+mn-ea"/>
                          <a:cs typeface="+mn-cs"/>
                        </a:rPr>
                        <a:t>12h00</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0" kern="1200" dirty="0">
                          <a:solidFill>
                            <a:schemeClr val="tx1"/>
                          </a:solidFill>
                          <a:effectLst/>
                          <a:latin typeface="+mn-lt"/>
                          <a:ea typeface="+mn-ea"/>
                          <a:cs typeface="+mn-cs"/>
                        </a:rPr>
                        <a:t>Pique Nique (extérieur ou salle</a:t>
                      </a:r>
                      <a:r>
                        <a:rPr lang="fr-FR" sz="1800" b="0" kern="1200" baseline="0" dirty="0">
                          <a:solidFill>
                            <a:schemeClr val="tx1"/>
                          </a:solidFill>
                          <a:effectLst/>
                          <a:latin typeface="+mn-lt"/>
                          <a:ea typeface="+mn-ea"/>
                          <a:cs typeface="+mn-cs"/>
                        </a:rPr>
                        <a:t> Marcel Pagnol)</a:t>
                      </a:r>
                      <a:endParaRPr lang="fr-FR" sz="1800" b="0" kern="1200" dirty="0">
                        <a:solidFill>
                          <a:schemeClr val="tx1"/>
                        </a:solidFill>
                        <a:effectLst/>
                        <a:latin typeface="+mn-lt"/>
                        <a:ea typeface="+mn-ea"/>
                        <a:cs typeface="+mn-c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4"/>
                  </a:ext>
                </a:extLst>
              </a:tr>
              <a:tr h="359039">
                <a:tc>
                  <a:txBody>
                    <a:bodyPr/>
                    <a:lstStyle/>
                    <a:p>
                      <a:pPr algn="ctr"/>
                      <a:r>
                        <a:rPr lang="fr-FR" sz="1800" kern="1200" dirty="0">
                          <a:solidFill>
                            <a:schemeClr val="tx1"/>
                          </a:solidFill>
                          <a:effectLst/>
                          <a:latin typeface="+mn-lt"/>
                          <a:ea typeface="+mn-ea"/>
                          <a:cs typeface="+mn-cs"/>
                        </a:rPr>
                        <a:t>13h00</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0" i="0" u="none" strike="noStrike" kern="1200" dirty="0">
                          <a:solidFill>
                            <a:schemeClr val="tx1"/>
                          </a:solidFill>
                          <a:latin typeface="+mn-lt"/>
                          <a:ea typeface="+mn-ea"/>
                          <a:cs typeface="+mn-cs"/>
                        </a:rPr>
                        <a:t>Retour au Palais des rencontres</a:t>
                      </a:r>
                      <a:endParaRPr lang="fr-FR" sz="1800" kern="1200" dirty="0">
                        <a:solidFill>
                          <a:schemeClr val="tx1"/>
                        </a:solidFill>
                        <a:effectLst/>
                        <a:latin typeface="+mn-lt"/>
                        <a:ea typeface="+mn-ea"/>
                        <a:cs typeface="+mn-c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5"/>
                  </a:ext>
                </a:extLst>
              </a:tr>
              <a:tr h="359039">
                <a:tc>
                  <a:txBody>
                    <a:bodyPr/>
                    <a:lstStyle/>
                    <a:p>
                      <a:pPr algn="ctr"/>
                      <a:r>
                        <a:rPr lang="fr-FR" sz="1800" kern="1200" dirty="0">
                          <a:solidFill>
                            <a:schemeClr val="tx1"/>
                          </a:solidFill>
                          <a:effectLst/>
                          <a:latin typeface="+mn-lt"/>
                          <a:ea typeface="+mn-ea"/>
                          <a:cs typeface="+mn-cs"/>
                        </a:rPr>
                        <a:t>13h25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kern="1200" dirty="0">
                          <a:solidFill>
                            <a:schemeClr val="tx1"/>
                          </a:solidFill>
                          <a:effectLst/>
                          <a:latin typeface="+mn-lt"/>
                          <a:ea typeface="+mn-ea"/>
                          <a:cs typeface="+mn-cs"/>
                        </a:rPr>
                        <a:t>Entracte</a:t>
                      </a:r>
                      <a:r>
                        <a:rPr lang="fr-FR" sz="1800" kern="1200" baseline="0" dirty="0">
                          <a:solidFill>
                            <a:schemeClr val="tx1"/>
                          </a:solidFill>
                          <a:effectLst/>
                          <a:latin typeface="+mn-lt"/>
                          <a:ea typeface="+mn-ea"/>
                          <a:cs typeface="+mn-cs"/>
                        </a:rPr>
                        <a:t> Musicale </a:t>
                      </a:r>
                      <a:endParaRPr lang="fr-FR" sz="1800" kern="1200" dirty="0">
                        <a:solidFill>
                          <a:schemeClr val="tx1"/>
                        </a:solidFill>
                        <a:effectLst/>
                        <a:latin typeface="+mn-lt"/>
                        <a:ea typeface="+mn-ea"/>
                        <a:cs typeface="+mn-c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6"/>
                  </a:ext>
                </a:extLst>
              </a:tr>
              <a:tr h="359039">
                <a:tc>
                  <a:txBody>
                    <a:bodyPr/>
                    <a:lstStyle/>
                    <a:p>
                      <a:pPr algn="ctr"/>
                      <a:r>
                        <a:rPr lang="fr-FR" sz="1800" kern="1200" dirty="0">
                          <a:solidFill>
                            <a:schemeClr val="tx1"/>
                          </a:solidFill>
                          <a:effectLst/>
                          <a:latin typeface="+mn-lt"/>
                          <a:ea typeface="+mn-ea"/>
                          <a:cs typeface="+mn-cs"/>
                        </a:rPr>
                        <a:t>13h30</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kern="1200" dirty="0">
                          <a:solidFill>
                            <a:schemeClr val="tx1"/>
                          </a:solidFill>
                          <a:effectLst/>
                          <a:latin typeface="+mn-lt"/>
                          <a:ea typeface="+mn-ea"/>
                          <a:cs typeface="+mn-cs"/>
                        </a:rPr>
                        <a:t>Présentation Jurys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7"/>
                  </a:ext>
                </a:extLst>
              </a:tr>
              <a:tr h="296104">
                <a:tc>
                  <a:txBody>
                    <a:bodyPr/>
                    <a:lstStyle/>
                    <a:p>
                      <a:pPr algn="ctr"/>
                      <a:r>
                        <a:rPr lang="fr-FR" sz="1800" kern="1200" dirty="0">
                          <a:solidFill>
                            <a:schemeClr val="tx1"/>
                          </a:solidFill>
                          <a:effectLst/>
                          <a:latin typeface="+mn-lt"/>
                          <a:ea typeface="+mn-ea"/>
                          <a:cs typeface="+mn-cs"/>
                        </a:rPr>
                        <a:t>13h35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kern="1200">
                          <a:solidFill>
                            <a:schemeClr val="tx1"/>
                          </a:solidFill>
                          <a:effectLst/>
                          <a:latin typeface="+mn-lt"/>
                          <a:ea typeface="+mn-ea"/>
                          <a:cs typeface="+mn-cs"/>
                        </a:rPr>
                        <a:t>/</a:t>
                      </a:r>
                      <a:endParaRPr lang="fr-FR" sz="1800" b="1" kern="1200" dirty="0">
                        <a:solidFill>
                          <a:schemeClr val="tx1"/>
                        </a:solidFill>
                        <a:effectLst/>
                        <a:latin typeface="+mn-lt"/>
                        <a:ea typeface="+mn-ea"/>
                        <a:cs typeface="+mn-c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kern="1200" dirty="0">
                          <a:solidFill>
                            <a:schemeClr val="tx1"/>
                          </a:solidFill>
                          <a:effectLst/>
                          <a:latin typeface="+mn-lt"/>
                          <a:ea typeface="+mn-ea"/>
                          <a:cs typeface="+mn-cs"/>
                        </a:rPr>
                        <a:t>Début Finale collective </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kern="1200" dirty="0">
                          <a:solidFill>
                            <a:schemeClr val="tx1"/>
                          </a:solidFill>
                          <a:effectLst/>
                          <a:latin typeface="+mn-lt"/>
                          <a:ea typeface="+mn-ea"/>
                          <a:cs typeface="+mn-cs"/>
                        </a:rPr>
                        <a: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8"/>
                  </a:ext>
                </a:extLst>
              </a:tr>
              <a:tr h="283032">
                <a:tc>
                  <a:txBody>
                    <a:bodyPr/>
                    <a:lstStyle/>
                    <a:p>
                      <a:pPr algn="ctr"/>
                      <a:r>
                        <a:rPr lang="fr-FR" dirty="0"/>
                        <a:t>14h20</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gridSpan="3">
                  <a:txBody>
                    <a:bodyPr/>
                    <a:lstStyle/>
                    <a:p>
                      <a:pPr algn="ctr"/>
                      <a:r>
                        <a:rPr lang="fr-FR" b="0" dirty="0"/>
                        <a:t>Entracte Musicale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9"/>
                  </a:ext>
                </a:extLst>
              </a:tr>
              <a:tr h="283032">
                <a:tc>
                  <a:txBody>
                    <a:bodyPr/>
                    <a:lstStyle/>
                    <a:p>
                      <a:pPr algn="ctr"/>
                      <a:r>
                        <a:rPr lang="fr-FR" dirty="0"/>
                        <a:t>14h25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fr-FR" b="1" dirty="0"/>
                        <a: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b="1" dirty="0"/>
                        <a:t>Début</a:t>
                      </a:r>
                      <a:r>
                        <a:rPr lang="fr-FR" b="1" baseline="0" dirty="0"/>
                        <a:t> Finale individuelle</a:t>
                      </a:r>
                      <a:endParaRPr lang="fr-FR"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fr-FR" b="1" dirty="0"/>
                        <a: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0"/>
                  </a:ext>
                </a:extLst>
              </a:tr>
              <a:tr h="283032">
                <a:tc>
                  <a:txBody>
                    <a:bodyPr/>
                    <a:lstStyle/>
                    <a:p>
                      <a:pPr algn="ctr"/>
                      <a:r>
                        <a:rPr lang="fr-FR" dirty="0"/>
                        <a:t>15h15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gridSpan="3">
                  <a:txBody>
                    <a:bodyPr/>
                    <a:lstStyle/>
                    <a:p>
                      <a:pPr algn="ctr"/>
                      <a:r>
                        <a:rPr lang="fr-FR" dirty="0"/>
                        <a:t>Vidéo Le rêve de ma Plume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11"/>
                  </a:ext>
                </a:extLst>
              </a:tr>
              <a:tr h="283032">
                <a:tc>
                  <a:txBody>
                    <a:bodyPr/>
                    <a:lstStyle/>
                    <a:p>
                      <a:pPr algn="ctr"/>
                      <a:r>
                        <a:rPr lang="fr-FR" dirty="0"/>
                        <a:t>15h30</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gridSpan="3">
                  <a:txBody>
                    <a:bodyPr/>
                    <a:lstStyle/>
                    <a:p>
                      <a:pPr algn="ctr"/>
                      <a:r>
                        <a:rPr lang="fr-FR" dirty="0"/>
                        <a:t>Remise des récompenses </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12"/>
                  </a:ext>
                </a:extLst>
              </a:tr>
              <a:tr h="283032">
                <a:tc>
                  <a:txBody>
                    <a:bodyPr/>
                    <a:lstStyle/>
                    <a:p>
                      <a:pPr algn="ctr"/>
                      <a:r>
                        <a:rPr lang="fr-FR" dirty="0"/>
                        <a:t>15h45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gridSpan="3">
                  <a:txBody>
                    <a:bodyPr/>
                    <a:lstStyle/>
                    <a:p>
                      <a:pPr algn="ctr"/>
                      <a:r>
                        <a:rPr lang="fr-FR" dirty="0"/>
                        <a:t>Fin du Grand </a:t>
                      </a:r>
                      <a:r>
                        <a:rPr lang="fr-FR" dirty="0" err="1"/>
                        <a:t>Slam</a:t>
                      </a:r>
                      <a:r>
                        <a:rPr lang="fr-FR" dirty="0"/>
                        <a:t> du 77</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303121340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1"/>
          <p:cNvSpPr txBox="1">
            <a:spLocks/>
          </p:cNvSpPr>
          <p:nvPr/>
        </p:nvSpPr>
        <p:spPr>
          <a:xfrm>
            <a:off x="-764088" y="0"/>
            <a:ext cx="10527464"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7100" cap="all" dirty="0">
                <a:solidFill>
                  <a:srgbClr val="302C24">
                    <a:alpha val="15000"/>
                  </a:srgbClr>
                </a:solidFill>
                <a:latin typeface="Impact"/>
                <a:ea typeface="宋体"/>
                <a:cs typeface="Rockwell"/>
              </a:rPr>
              <a:t>ORGANISATION </a:t>
            </a:r>
            <a:r>
              <a:rPr lang="en-US" sz="7100" cap="all" dirty="0" err="1">
                <a:solidFill>
                  <a:srgbClr val="302C24">
                    <a:alpha val="15000"/>
                  </a:srgbClr>
                </a:solidFill>
                <a:latin typeface="Impact"/>
                <a:ea typeface="宋体"/>
                <a:cs typeface="Rockwell"/>
              </a:rPr>
              <a:t>tournois</a:t>
            </a:r>
            <a:endParaRPr lang="en-US" sz="7100" cap="all" dirty="0">
              <a:solidFill>
                <a:srgbClr val="302C24">
                  <a:alpha val="15000"/>
                </a:srgbClr>
              </a:solidFill>
              <a:effectLst/>
              <a:latin typeface="Impact"/>
              <a:ea typeface="宋体"/>
              <a:cs typeface="Rockwell"/>
            </a:endParaRPr>
          </a:p>
        </p:txBody>
      </p:sp>
      <p:graphicFrame>
        <p:nvGraphicFramePr>
          <p:cNvPr id="5" name="Tableau 4"/>
          <p:cNvGraphicFramePr>
            <a:graphicFrameLocks noGrp="1"/>
          </p:cNvGraphicFramePr>
          <p:nvPr>
            <p:extLst>
              <p:ext uri="{D42A27DB-BD31-4B8C-83A1-F6EECF244321}">
                <p14:modId xmlns:p14="http://schemas.microsoft.com/office/powerpoint/2010/main" val="1494111512"/>
              </p:ext>
            </p:extLst>
          </p:nvPr>
        </p:nvGraphicFramePr>
        <p:xfrm>
          <a:off x="150311" y="2000568"/>
          <a:ext cx="9026953" cy="4480560"/>
        </p:xfrm>
        <a:graphic>
          <a:graphicData uri="http://schemas.openxmlformats.org/drawingml/2006/table">
            <a:tbl>
              <a:tblPr firstRow="1" bandRow="1">
                <a:tableStyleId>{72833802-FEF1-4C79-8D5D-14CF1EAF98D9}</a:tableStyleId>
              </a:tblPr>
              <a:tblGrid>
                <a:gridCol w="1331866">
                  <a:extLst>
                    <a:ext uri="{9D8B030D-6E8A-4147-A177-3AD203B41FA5}">
                      <a16:colId xmlns:a16="http://schemas.microsoft.com/office/drawing/2014/main" val="20000"/>
                    </a:ext>
                  </a:extLst>
                </a:gridCol>
                <a:gridCol w="2512675">
                  <a:extLst>
                    <a:ext uri="{9D8B030D-6E8A-4147-A177-3AD203B41FA5}">
                      <a16:colId xmlns:a16="http://schemas.microsoft.com/office/drawing/2014/main" val="20001"/>
                    </a:ext>
                  </a:extLst>
                </a:gridCol>
                <a:gridCol w="2405999">
                  <a:extLst>
                    <a:ext uri="{9D8B030D-6E8A-4147-A177-3AD203B41FA5}">
                      <a16:colId xmlns:a16="http://schemas.microsoft.com/office/drawing/2014/main" val="20002"/>
                    </a:ext>
                  </a:extLst>
                </a:gridCol>
                <a:gridCol w="2776413">
                  <a:extLst>
                    <a:ext uri="{9D8B030D-6E8A-4147-A177-3AD203B41FA5}">
                      <a16:colId xmlns:a16="http://schemas.microsoft.com/office/drawing/2014/main" val="20003"/>
                    </a:ext>
                  </a:extLst>
                </a:gridCol>
              </a:tblGrid>
              <a:tr h="426308">
                <a:tc>
                  <a:txBody>
                    <a:bodyPr/>
                    <a:lstStyle/>
                    <a:p>
                      <a:r>
                        <a:rPr lang="fr-FR" dirty="0">
                          <a:solidFill>
                            <a:srgbClr val="000000"/>
                          </a:solidFill>
                        </a:rPr>
                        <a:t>Horaires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fr-FR" dirty="0">
                          <a:solidFill>
                            <a:srgbClr val="000000"/>
                          </a:solidFill>
                        </a:rPr>
                        <a:t>Salle</a:t>
                      </a:r>
                      <a:r>
                        <a:rPr lang="fr-FR" baseline="0" dirty="0">
                          <a:solidFill>
                            <a:srgbClr val="000000"/>
                          </a:solidFill>
                        </a:rPr>
                        <a:t> du cinéma</a:t>
                      </a:r>
                      <a:endParaRPr lang="fr-FR"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a:solidFill>
                            <a:srgbClr val="000000"/>
                          </a:solidFill>
                        </a:rPr>
                        <a:t>Salle Palais des Rencontres</a:t>
                      </a:r>
                    </a:p>
                    <a:p>
                      <a:endParaRPr lang="fr-FR"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fr-FR" dirty="0">
                          <a:solidFill>
                            <a:srgbClr val="000000"/>
                          </a:solidFill>
                        </a:rPr>
                        <a:t>Salle Marcel Pagnol</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341799">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2100" b="1" dirty="0"/>
                        <a:t>             Tournois</a:t>
                      </a:r>
                      <a:r>
                        <a:rPr lang="fr-FR" sz="2100" b="1" baseline="0" dirty="0"/>
                        <a:t> collectifs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fr-FR"/>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b="1" baseline="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b="1" baseline="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614076">
                <a:tc>
                  <a:txBody>
                    <a:bodyPr/>
                    <a:lstStyle/>
                    <a:p>
                      <a:r>
                        <a:rPr lang="fr-FR" sz="1600" dirty="0">
                          <a:solidFill>
                            <a:schemeClr val="tx1"/>
                          </a:solidFill>
                        </a:rPr>
                        <a:t>9h30/10h25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fr-FR" dirty="0"/>
                        <a: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fr-FR" baseline="0" dirty="0"/>
                        <a:t>Poule : Musée de la grande guerre</a:t>
                      </a:r>
                      <a:endParaRPr lang="fr-FR"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fr-FR" dirty="0"/>
                        <a: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575245">
                <a:tc>
                  <a:txBody>
                    <a:bodyPr/>
                    <a:lstStyle/>
                    <a:p>
                      <a:r>
                        <a:rPr lang="fr-FR" sz="1600" dirty="0">
                          <a:solidFill>
                            <a:srgbClr val="FFFFFF"/>
                          </a:solidFill>
                        </a:rPr>
                        <a:t>9h45/10</a:t>
                      </a:r>
                      <a:r>
                        <a:rPr lang="fr-FR" sz="1600" dirty="0">
                          <a:solidFill>
                            <a:schemeClr val="tx1"/>
                          </a:solidFill>
                        </a:rPr>
                        <a:t>h30</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fr-FR" sz="1800" kern="1200" dirty="0">
                          <a:solidFill>
                            <a:schemeClr val="tx1"/>
                          </a:solidFill>
                          <a:effectLst/>
                          <a:latin typeface="+mn-lt"/>
                          <a:ea typeface="+mn-ea"/>
                          <a:cs typeface="+mn-cs"/>
                        </a:rPr>
                        <a:t>Poule : Ile de loisirs de Buthiers </a:t>
                      </a:r>
                      <a:endParaRPr lang="fr-FR"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fr-FR" sz="1800" kern="1200" dirty="0">
                          <a:solidFill>
                            <a:schemeClr val="tx1"/>
                          </a:solidFill>
                          <a:effectLst/>
                          <a:latin typeface="+mn-lt"/>
                          <a:ea typeface="+mn-ea"/>
                          <a:cs typeface="+mn-cs"/>
                        </a:rPr>
                        <a:t>/</a:t>
                      </a:r>
                      <a:endParaRPr lang="fr-FR"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fr-FR" sz="1800" kern="1200" dirty="0">
                          <a:solidFill>
                            <a:schemeClr val="tx1"/>
                          </a:solidFill>
                          <a:effectLst/>
                          <a:latin typeface="+mn-lt"/>
                          <a:ea typeface="+mn-ea"/>
                          <a:cs typeface="+mn-cs"/>
                        </a:rPr>
                        <a:t>Poule</a:t>
                      </a:r>
                      <a:r>
                        <a:rPr lang="fr-FR" sz="1800" kern="1200" baseline="0" dirty="0">
                          <a:solidFill>
                            <a:schemeClr val="tx1"/>
                          </a:solidFill>
                          <a:effectLst/>
                          <a:latin typeface="+mn-lt"/>
                          <a:ea typeface="+mn-ea"/>
                          <a:cs typeface="+mn-cs"/>
                        </a:rPr>
                        <a:t> : Château de Vaux Le Vicomte</a:t>
                      </a:r>
                      <a:endParaRPr lang="fr-FR"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323472">
                <a:tc gridSpan="4">
                  <a:txBody>
                    <a:bodyPr/>
                    <a:lstStyle/>
                    <a:p>
                      <a:pPr algn="ctr"/>
                      <a:r>
                        <a:rPr lang="fr-FR" sz="2100" b="1" dirty="0"/>
                        <a:t>                Tournois</a:t>
                      </a:r>
                      <a:r>
                        <a:rPr lang="fr-FR" sz="2100" b="1" baseline="0" dirty="0"/>
                        <a:t> individuels </a:t>
                      </a:r>
                      <a:endParaRPr lang="fr-FR" sz="21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fr-FR"/>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r h="6850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dirty="0"/>
                        <a:t>10h40/11h10</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600" dirty="0"/>
                    </a:p>
                    <a:p>
                      <a:endParaRPr lang="fr-FR"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kern="1200" dirty="0">
                          <a:solidFill>
                            <a:schemeClr val="tx1"/>
                          </a:solidFill>
                          <a:effectLst/>
                          <a:latin typeface="+mn-lt"/>
                          <a:ea typeface="+mn-ea"/>
                          <a:cs typeface="+mn-cs"/>
                        </a:rPr>
                        <a:t>Poule</a:t>
                      </a:r>
                      <a:r>
                        <a:rPr lang="fr-FR" sz="1800" kern="1200" baseline="0" dirty="0">
                          <a:solidFill>
                            <a:schemeClr val="tx1"/>
                          </a:solidFill>
                          <a:effectLst/>
                          <a:latin typeface="+mn-lt"/>
                          <a:ea typeface="+mn-ea"/>
                          <a:cs typeface="+mn-cs"/>
                        </a:rPr>
                        <a:t> : Base de Loisirs de Bois-Le-Roi</a:t>
                      </a:r>
                      <a:endParaRPr lang="fr-FR" sz="1800" kern="1200" dirty="0">
                        <a:solidFill>
                          <a:schemeClr val="tx1"/>
                        </a:solidFill>
                        <a:effectLst/>
                        <a:latin typeface="+mn-lt"/>
                        <a:ea typeface="+mn-ea"/>
                        <a:cs typeface="+mn-c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kern="1200" dirty="0">
                          <a:solidFill>
                            <a:schemeClr val="tx1"/>
                          </a:solidFill>
                          <a:effectLst/>
                          <a:latin typeface="+mn-lt"/>
                          <a:ea typeface="+mn-ea"/>
                          <a:cs typeface="+mn-cs"/>
                        </a:rPr>
                        <a:t>Poule</a:t>
                      </a:r>
                      <a:r>
                        <a:rPr lang="fr-FR" sz="1800" kern="1200" baseline="0" dirty="0">
                          <a:solidFill>
                            <a:schemeClr val="tx1"/>
                          </a:solidFill>
                          <a:effectLst/>
                          <a:latin typeface="+mn-lt"/>
                          <a:ea typeface="+mn-ea"/>
                          <a:cs typeface="+mn-cs"/>
                        </a:rPr>
                        <a:t> : Carré Sénart</a:t>
                      </a:r>
                      <a:endParaRPr lang="fr-FR" sz="1800" kern="1200" dirty="0">
                        <a:solidFill>
                          <a:schemeClr val="tx1"/>
                        </a:solidFill>
                        <a:effectLst/>
                        <a:latin typeface="+mn-lt"/>
                        <a:ea typeface="+mn-ea"/>
                        <a:cs typeface="+mn-cs"/>
                      </a:endParaRPr>
                    </a:p>
                    <a:p>
                      <a:endParaRPr lang="fr-FR"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dirty="0"/>
                        <a:t>Poule</a:t>
                      </a:r>
                      <a:r>
                        <a:rPr lang="fr-FR" baseline="0" dirty="0"/>
                        <a:t> : Château de Fontainebleau </a:t>
                      </a:r>
                      <a:endParaRPr lang="fr-FR"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r h="638335">
                <a:tc>
                  <a:txBody>
                    <a:bodyPr/>
                    <a:lstStyle/>
                    <a:p>
                      <a:r>
                        <a:rPr lang="fr-FR" sz="1600" dirty="0"/>
                        <a:t>11h15/11h45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kern="1200" dirty="0">
                          <a:solidFill>
                            <a:schemeClr val="tx1"/>
                          </a:solidFill>
                          <a:effectLst/>
                          <a:latin typeface="+mn-lt"/>
                          <a:ea typeface="+mn-ea"/>
                          <a:cs typeface="+mn-cs"/>
                        </a:rPr>
                        <a:t>Poule :</a:t>
                      </a:r>
                      <a:r>
                        <a:rPr lang="fr-FR" sz="1800" kern="1200" baseline="0" dirty="0">
                          <a:solidFill>
                            <a:schemeClr val="tx1"/>
                          </a:solidFill>
                          <a:effectLst/>
                          <a:latin typeface="+mn-lt"/>
                          <a:ea typeface="+mn-ea"/>
                          <a:cs typeface="+mn-cs"/>
                        </a:rPr>
                        <a:t> Les aigles des remparts</a:t>
                      </a:r>
                      <a:endParaRPr lang="fr-FR" sz="1800" kern="1200" dirty="0">
                        <a:solidFill>
                          <a:schemeClr val="tx1"/>
                        </a:solidFill>
                        <a:effectLst/>
                        <a:latin typeface="+mn-lt"/>
                        <a:ea typeface="+mn-ea"/>
                        <a:cs typeface="+mn-c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dirty="0"/>
                        <a:t>Poule</a:t>
                      </a:r>
                      <a:r>
                        <a:rPr lang="fr-FR" baseline="0" dirty="0"/>
                        <a:t> : Massif des Trois Pignons </a:t>
                      </a:r>
                      <a:endParaRPr lang="fr-FR"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fr-FR" dirty="0"/>
                        <a:t>Poule : Château</a:t>
                      </a:r>
                      <a:r>
                        <a:rPr lang="fr-FR" baseline="0" dirty="0"/>
                        <a:t> de Champs sur Marne </a:t>
                      </a:r>
                      <a:endParaRPr lang="fr-FR"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6" name="Rectangle 5"/>
          <p:cNvSpPr/>
          <p:nvPr/>
        </p:nvSpPr>
        <p:spPr>
          <a:xfrm>
            <a:off x="537252" y="1077238"/>
            <a:ext cx="8097345" cy="923330"/>
          </a:xfrm>
          <a:prstGeom prst="rect">
            <a:avLst/>
          </a:prstGeom>
        </p:spPr>
        <p:txBody>
          <a:bodyPr wrap="square">
            <a:spAutoFit/>
          </a:bodyPr>
          <a:lstStyle/>
          <a:p>
            <a:pPr algn="just"/>
            <a:r>
              <a:rPr lang="fr-FR" dirty="0"/>
              <a:t>Les demi finales des tournois collectifs et individuels se dérouleront simultanément entre la salle de cinéma, la salle marcel Pagnol et la grande salle du Palais des Rencontres, comme suit : </a:t>
            </a:r>
          </a:p>
        </p:txBody>
      </p:sp>
    </p:spTree>
    <p:extLst>
      <p:ext uri="{BB962C8B-B14F-4D97-AF65-F5344CB8AC3E}">
        <p14:creationId xmlns:p14="http://schemas.microsoft.com/office/powerpoint/2010/main" val="107714800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1"/>
          <p:cNvSpPr txBox="1">
            <a:spLocks/>
          </p:cNvSpPr>
          <p:nvPr/>
        </p:nvSpPr>
        <p:spPr>
          <a:xfrm rot="16200000">
            <a:off x="-2295146" y="2787234"/>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8800" cap="all" dirty="0">
                <a:solidFill>
                  <a:srgbClr val="302C24">
                    <a:alpha val="15000"/>
                  </a:srgbClr>
                </a:solidFill>
                <a:latin typeface="Impact"/>
                <a:ea typeface="宋体"/>
                <a:cs typeface="Rockwell"/>
              </a:rPr>
              <a:t>ORGANISATION </a:t>
            </a:r>
            <a:endParaRPr lang="en-US" sz="8000" cap="all" dirty="0">
              <a:solidFill>
                <a:srgbClr val="302C24">
                  <a:alpha val="15000"/>
                </a:srgbClr>
              </a:solidFill>
              <a:effectLst/>
              <a:latin typeface="Impact"/>
              <a:ea typeface="宋体"/>
              <a:cs typeface="Rockwell"/>
            </a:endParaRPr>
          </a:p>
        </p:txBody>
      </p:sp>
      <p:graphicFrame>
        <p:nvGraphicFramePr>
          <p:cNvPr id="5" name="Tableau 4"/>
          <p:cNvGraphicFramePr>
            <a:graphicFrameLocks noGrp="1"/>
          </p:cNvGraphicFramePr>
          <p:nvPr>
            <p:extLst>
              <p:ext uri="{D42A27DB-BD31-4B8C-83A1-F6EECF244321}">
                <p14:modId xmlns:p14="http://schemas.microsoft.com/office/powerpoint/2010/main" val="3812429997"/>
              </p:ext>
            </p:extLst>
          </p:nvPr>
        </p:nvGraphicFramePr>
        <p:xfrm>
          <a:off x="2412327" y="2413447"/>
          <a:ext cx="5604331" cy="4083486"/>
        </p:xfrm>
        <a:graphic>
          <a:graphicData uri="http://schemas.openxmlformats.org/drawingml/2006/table">
            <a:tbl>
              <a:tblPr firstRow="1" bandRow="1">
                <a:tableStyleId>{72833802-FEF1-4C79-8D5D-14CF1EAF98D9}</a:tableStyleId>
              </a:tblPr>
              <a:tblGrid>
                <a:gridCol w="1340790">
                  <a:extLst>
                    <a:ext uri="{9D8B030D-6E8A-4147-A177-3AD203B41FA5}">
                      <a16:colId xmlns:a16="http://schemas.microsoft.com/office/drawing/2014/main" val="20000"/>
                    </a:ext>
                  </a:extLst>
                </a:gridCol>
                <a:gridCol w="4263541">
                  <a:extLst>
                    <a:ext uri="{9D8B030D-6E8A-4147-A177-3AD203B41FA5}">
                      <a16:colId xmlns:a16="http://schemas.microsoft.com/office/drawing/2014/main" val="20001"/>
                    </a:ext>
                  </a:extLst>
                </a:gridCol>
              </a:tblGrid>
              <a:tr h="803369">
                <a:tc>
                  <a:txBody>
                    <a:bodyPr/>
                    <a:lstStyle/>
                    <a:p>
                      <a:r>
                        <a:rPr lang="fr-FR" dirty="0">
                          <a:solidFill>
                            <a:srgbClr val="000000"/>
                          </a:solidFill>
                        </a:rPr>
                        <a:t>Horaires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fr-FR" dirty="0">
                          <a:solidFill>
                            <a:srgbClr val="000000"/>
                          </a:solidFill>
                        </a:rPr>
                        <a:t>Grande salle Palais des Rencontres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848925">
                <a:tc>
                  <a:txBody>
                    <a:bodyPr/>
                    <a:lstStyle/>
                    <a:p>
                      <a:r>
                        <a:rPr lang="fr-FR" dirty="0"/>
                        <a:t>13h35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fr-FR" dirty="0"/>
                        <a:t>Finale collective 12 équipes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784443">
                <a:tc>
                  <a:txBody>
                    <a:bodyPr/>
                    <a:lstStyle/>
                    <a:p>
                      <a:r>
                        <a:rPr lang="fr-FR" sz="1800" kern="1200" dirty="0">
                          <a:solidFill>
                            <a:schemeClr val="tx1"/>
                          </a:solidFill>
                          <a:effectLst/>
                          <a:latin typeface="+mn-lt"/>
                          <a:ea typeface="+mn-ea"/>
                          <a:cs typeface="+mn-cs"/>
                        </a:rPr>
                        <a:t>14h25</a:t>
                      </a:r>
                    </a:p>
                    <a:p>
                      <a:endParaRPr lang="fr-FR"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fr-FR" dirty="0"/>
                        <a:t>Finale individuelle entre 14 poètes </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892393">
                <a:tc>
                  <a:txBody>
                    <a:bodyPr/>
                    <a:lstStyle/>
                    <a:p>
                      <a:r>
                        <a:rPr lang="fr-FR" dirty="0"/>
                        <a:t>15h30</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fr-FR" dirty="0"/>
                        <a:t>Remise des trophées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754356">
                <a:tc>
                  <a:txBody>
                    <a:bodyPr/>
                    <a:lstStyle/>
                    <a:p>
                      <a:r>
                        <a:rPr lang="fr-FR" dirty="0"/>
                        <a:t>15h45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fr-FR" dirty="0"/>
                        <a:t>Fin Grand </a:t>
                      </a:r>
                      <a:r>
                        <a:rPr lang="fr-FR" dirty="0" err="1"/>
                        <a:t>Slam</a:t>
                      </a:r>
                      <a:r>
                        <a:rPr lang="fr-FR" dirty="0"/>
                        <a:t> du 77</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6" name="Text Box 21"/>
          <p:cNvSpPr txBox="1">
            <a:spLocks/>
          </p:cNvSpPr>
          <p:nvPr/>
        </p:nvSpPr>
        <p:spPr>
          <a:xfrm>
            <a:off x="1265890" y="-149424"/>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1500" cap="all" dirty="0">
                <a:solidFill>
                  <a:srgbClr val="302C24">
                    <a:alpha val="15000"/>
                  </a:srgbClr>
                </a:solidFill>
                <a:latin typeface="Impact"/>
                <a:ea typeface="宋体"/>
                <a:cs typeface="Rockwell"/>
              </a:rPr>
              <a:t>finale </a:t>
            </a:r>
            <a:endParaRPr lang="en-US" sz="8000" cap="all" dirty="0">
              <a:solidFill>
                <a:srgbClr val="302C24">
                  <a:alpha val="15000"/>
                </a:srgbClr>
              </a:solidFill>
              <a:effectLst/>
              <a:latin typeface="Impact"/>
              <a:ea typeface="宋体"/>
              <a:cs typeface="Rockwell"/>
            </a:endParaRPr>
          </a:p>
        </p:txBody>
      </p:sp>
      <p:sp>
        <p:nvSpPr>
          <p:cNvPr id="7" name="ZoneTexte 6"/>
          <p:cNvSpPr txBox="1"/>
          <p:nvPr/>
        </p:nvSpPr>
        <p:spPr>
          <a:xfrm>
            <a:off x="2143765" y="1415441"/>
            <a:ext cx="7000235" cy="707886"/>
          </a:xfrm>
          <a:prstGeom prst="rect">
            <a:avLst/>
          </a:prstGeom>
          <a:noFill/>
        </p:spPr>
        <p:txBody>
          <a:bodyPr wrap="square" rtlCol="0">
            <a:spAutoFit/>
          </a:bodyPr>
          <a:lstStyle/>
          <a:p>
            <a:r>
              <a:rPr lang="fr-FR" sz="2000" dirty="0"/>
              <a:t>La finale se déroulera de 13h35 à 15h45 dans la Grande salle du Palais des Rencontres dans une ambiance festive avec un jury VIP ! </a:t>
            </a:r>
          </a:p>
        </p:txBody>
      </p:sp>
    </p:spTree>
    <p:extLst>
      <p:ext uri="{BB962C8B-B14F-4D97-AF65-F5344CB8AC3E}">
        <p14:creationId xmlns:p14="http://schemas.microsoft.com/office/powerpoint/2010/main" val="347655757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1"/>
          <p:cNvSpPr txBox="1">
            <a:spLocks/>
          </p:cNvSpPr>
          <p:nvPr/>
        </p:nvSpPr>
        <p:spPr>
          <a:xfrm>
            <a:off x="-549239" y="0"/>
            <a:ext cx="10246772"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0000" cap="all" dirty="0">
                <a:solidFill>
                  <a:srgbClr val="302C24">
                    <a:alpha val="15000"/>
                  </a:srgbClr>
                </a:solidFill>
                <a:latin typeface="Impact"/>
                <a:ea typeface="宋体"/>
                <a:cs typeface="Rockwell"/>
              </a:rPr>
              <a:t>On </a:t>
            </a:r>
            <a:r>
              <a:rPr lang="en-US" sz="10000" cap="all" dirty="0" err="1">
                <a:solidFill>
                  <a:srgbClr val="302C24">
                    <a:alpha val="15000"/>
                  </a:srgbClr>
                </a:solidFill>
                <a:latin typeface="Impact"/>
                <a:ea typeface="宋体"/>
                <a:cs typeface="Rockwell"/>
              </a:rPr>
              <a:t>parle</a:t>
            </a:r>
            <a:r>
              <a:rPr lang="en-US" sz="10000" cap="all" dirty="0">
                <a:solidFill>
                  <a:srgbClr val="302C24">
                    <a:alpha val="15000"/>
                  </a:srgbClr>
                </a:solidFill>
                <a:latin typeface="Impact"/>
                <a:ea typeface="宋体"/>
                <a:cs typeface="Rockwell"/>
              </a:rPr>
              <a:t> de nous </a:t>
            </a:r>
            <a:endParaRPr lang="en-US" sz="10000" cap="all" dirty="0">
              <a:solidFill>
                <a:srgbClr val="302C24">
                  <a:alpha val="15000"/>
                </a:srgbClr>
              </a:solidFill>
              <a:effectLst/>
              <a:latin typeface="Impact"/>
              <a:ea typeface="宋体"/>
              <a:cs typeface="Rockwell"/>
            </a:endParaRPr>
          </a:p>
        </p:txBody>
      </p:sp>
      <p:pic>
        <p:nvPicPr>
          <p:cNvPr id="5" name="Image 4" descr="Capture d’écran 2018-04-20 à 19.27.07.png"/>
          <p:cNvPicPr>
            <a:picLocks noChangeAspect="1"/>
          </p:cNvPicPr>
          <p:nvPr/>
        </p:nvPicPr>
        <p:blipFill>
          <a:blip r:embed="rId2" cstate="email">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380531" y="2875545"/>
            <a:ext cx="8643322" cy="28215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ZoneTexte 5"/>
          <p:cNvSpPr txBox="1"/>
          <p:nvPr/>
        </p:nvSpPr>
        <p:spPr>
          <a:xfrm>
            <a:off x="50128" y="1798326"/>
            <a:ext cx="9093872" cy="1077218"/>
          </a:xfrm>
          <a:prstGeom prst="rect">
            <a:avLst/>
          </a:prstGeom>
          <a:noFill/>
        </p:spPr>
        <p:txBody>
          <a:bodyPr wrap="square" rtlCol="0">
            <a:spAutoFit/>
          </a:bodyPr>
          <a:lstStyle/>
          <a:p>
            <a:r>
              <a:rPr lang="fr-FR" sz="3200" dirty="0"/>
              <a:t>« Avec Le Panorama, ce n’est pas seulement du </a:t>
            </a:r>
            <a:r>
              <a:rPr lang="fr-FR" sz="3200" dirty="0" err="1"/>
              <a:t>slam</a:t>
            </a:r>
            <a:r>
              <a:rPr lang="fr-FR" sz="3200" dirty="0"/>
              <a:t> ! »     								</a:t>
            </a:r>
            <a:r>
              <a:rPr lang="fr-FR" sz="3200" dirty="0" err="1"/>
              <a:t>Actu.fr</a:t>
            </a:r>
            <a:r>
              <a:rPr lang="fr-FR" sz="3200" dirty="0"/>
              <a:t> </a:t>
            </a:r>
          </a:p>
        </p:txBody>
      </p:sp>
      <p:sp>
        <p:nvSpPr>
          <p:cNvPr id="7" name="Rectangle 6"/>
          <p:cNvSpPr/>
          <p:nvPr/>
        </p:nvSpPr>
        <p:spPr>
          <a:xfrm>
            <a:off x="772370" y="6049652"/>
            <a:ext cx="7449077" cy="584776"/>
          </a:xfrm>
          <a:prstGeom prst="rect">
            <a:avLst/>
          </a:prstGeom>
        </p:spPr>
        <p:txBody>
          <a:bodyPr wrap="square">
            <a:spAutoFit/>
          </a:bodyPr>
          <a:lstStyle/>
          <a:p>
            <a:r>
              <a:rPr lang="fr-FR" sz="1600" b="1" dirty="0"/>
              <a:t>Source : </a:t>
            </a:r>
            <a:r>
              <a:rPr lang="fr-FR" sz="1600" b="1" dirty="0" err="1"/>
              <a:t>https</a:t>
            </a:r>
            <a:r>
              <a:rPr lang="fr-FR" sz="1600" b="1" dirty="0"/>
              <a:t>://</a:t>
            </a:r>
            <a:r>
              <a:rPr lang="fr-FR" sz="1600" b="1" dirty="0" err="1"/>
              <a:t>actu.fr</a:t>
            </a:r>
            <a:r>
              <a:rPr lang="fr-FR" sz="1600" b="1" dirty="0"/>
              <a:t>/</a:t>
            </a:r>
            <a:r>
              <a:rPr lang="fr-FR" sz="1600" b="1" dirty="0" err="1"/>
              <a:t>ile-de-france</a:t>
            </a:r>
            <a:r>
              <a:rPr lang="fr-FR" sz="1600" b="1" dirty="0"/>
              <a:t>/vernou-la-celle-sur-seine_77494/avec-le-panorama-ce-nest-pas-seulement-du-slam_6950489.html</a:t>
            </a:r>
          </a:p>
        </p:txBody>
      </p:sp>
    </p:spTree>
    <p:extLst>
      <p:ext uri="{BB962C8B-B14F-4D97-AF65-F5344CB8AC3E}">
        <p14:creationId xmlns:p14="http://schemas.microsoft.com/office/powerpoint/2010/main" val="142778831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1"/>
          <p:cNvSpPr txBox="1">
            <a:spLocks/>
          </p:cNvSpPr>
          <p:nvPr/>
        </p:nvSpPr>
        <p:spPr>
          <a:xfrm>
            <a:off x="-549239" y="0"/>
            <a:ext cx="10246772"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0000" cap="all" dirty="0">
                <a:solidFill>
                  <a:srgbClr val="302C24">
                    <a:alpha val="15000"/>
                  </a:srgbClr>
                </a:solidFill>
                <a:latin typeface="Impact"/>
                <a:ea typeface="宋体"/>
                <a:cs typeface="Rockwell"/>
              </a:rPr>
              <a:t>On Parle de nous </a:t>
            </a:r>
            <a:endParaRPr lang="en-US" sz="10000" cap="all" dirty="0">
              <a:solidFill>
                <a:srgbClr val="302C24">
                  <a:alpha val="15000"/>
                </a:srgbClr>
              </a:solidFill>
              <a:effectLst/>
              <a:latin typeface="Impact"/>
              <a:ea typeface="宋体"/>
              <a:cs typeface="Rockwell"/>
            </a:endParaRPr>
          </a:p>
        </p:txBody>
      </p:sp>
      <p:sp>
        <p:nvSpPr>
          <p:cNvPr id="8" name="ZoneTexte 7"/>
          <p:cNvSpPr txBox="1"/>
          <p:nvPr/>
        </p:nvSpPr>
        <p:spPr>
          <a:xfrm>
            <a:off x="0" y="6396335"/>
            <a:ext cx="9544832" cy="461665"/>
          </a:xfrm>
          <a:prstGeom prst="rect">
            <a:avLst/>
          </a:prstGeom>
          <a:noFill/>
        </p:spPr>
        <p:txBody>
          <a:bodyPr wrap="square" rtlCol="0">
            <a:spAutoFit/>
          </a:bodyPr>
          <a:lstStyle/>
          <a:p>
            <a:r>
              <a:rPr lang="fr-FR" sz="1200" dirty="0">
                <a:hlinkClick r:id="rId2"/>
              </a:rPr>
              <a:t>http://www.leparisien.fr/champagne-sur-seine-77430/champagne-sur-seine-le-cercle-des-poetes-en-devenir-a-rayonne-sur-la-scene-24-05-2018-7733943.php#xtor=AD-1481423551</a:t>
            </a:r>
            <a:endParaRPr lang="fr-FR" sz="1200" dirty="0"/>
          </a:p>
        </p:txBody>
      </p:sp>
      <p:pic>
        <p:nvPicPr>
          <p:cNvPr id="1026" name="Picture 2"/>
          <p:cNvPicPr>
            <a:picLocks noChangeAspect="1" noChangeArrowheads="1"/>
          </p:cNvPicPr>
          <p:nvPr/>
        </p:nvPicPr>
        <p:blipFill>
          <a:blip r:embed="rId3" cstate="print"/>
          <a:srcRect l="16462" t="18664" r="40793" b="26199"/>
          <a:stretch>
            <a:fillRect/>
          </a:stretch>
        </p:blipFill>
        <p:spPr bwMode="auto">
          <a:xfrm>
            <a:off x="0" y="2192056"/>
            <a:ext cx="5797207" cy="4204280"/>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l="12034" t="39555" r="13356" b="46645"/>
          <a:stretch>
            <a:fillRect/>
          </a:stretch>
        </p:blipFill>
        <p:spPr bwMode="auto">
          <a:xfrm rot="192257">
            <a:off x="14165" y="1483177"/>
            <a:ext cx="6777437" cy="704803"/>
          </a:xfrm>
          <a:prstGeom prst="rect">
            <a:avLst/>
          </a:prstGeom>
          <a:noFill/>
          <a:ln w="9525">
            <a:noFill/>
            <a:miter lim="800000"/>
            <a:headEnd/>
            <a:tailEnd/>
          </a:ln>
        </p:spPr>
      </p:pic>
      <p:sp>
        <p:nvSpPr>
          <p:cNvPr id="10" name="ZoneTexte 9"/>
          <p:cNvSpPr txBox="1"/>
          <p:nvPr/>
        </p:nvSpPr>
        <p:spPr>
          <a:xfrm>
            <a:off x="7640875" y="5996226"/>
            <a:ext cx="1903957" cy="400110"/>
          </a:xfrm>
          <a:prstGeom prst="rect">
            <a:avLst/>
          </a:prstGeom>
          <a:noFill/>
        </p:spPr>
        <p:txBody>
          <a:bodyPr wrap="square" rtlCol="0">
            <a:spAutoFit/>
          </a:bodyPr>
          <a:lstStyle/>
          <a:p>
            <a:r>
              <a:rPr lang="fr-FR" sz="2000" b="1" dirty="0"/>
              <a:t>Le Parisien </a:t>
            </a:r>
          </a:p>
        </p:txBody>
      </p:sp>
      <p:pic>
        <p:nvPicPr>
          <p:cNvPr id="1029" name="Picture 5"/>
          <p:cNvPicPr>
            <a:picLocks noChangeAspect="1" noChangeArrowheads="1"/>
          </p:cNvPicPr>
          <p:nvPr/>
        </p:nvPicPr>
        <p:blipFill>
          <a:blip r:embed="rId5" cstate="print"/>
          <a:srcRect l="45825" t="41423" r="27893" b="11209"/>
          <a:stretch>
            <a:fillRect/>
          </a:stretch>
        </p:blipFill>
        <p:spPr bwMode="auto">
          <a:xfrm rot="20776315">
            <a:off x="5706844" y="2429208"/>
            <a:ext cx="3550088" cy="3597264"/>
          </a:xfrm>
          <a:prstGeom prst="rect">
            <a:avLst/>
          </a:prstGeom>
          <a:noFill/>
          <a:ln w="9525">
            <a:noFill/>
            <a:miter lim="800000"/>
            <a:headEnd/>
            <a:tailEnd/>
          </a:ln>
        </p:spPr>
      </p:pic>
    </p:spTree>
    <p:extLst>
      <p:ext uri="{BB962C8B-B14F-4D97-AF65-F5344CB8AC3E}">
        <p14:creationId xmlns:p14="http://schemas.microsoft.com/office/powerpoint/2010/main" val="142778831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1"/>
          <p:cNvSpPr txBox="1">
            <a:spLocks/>
          </p:cNvSpPr>
          <p:nvPr/>
        </p:nvSpPr>
        <p:spPr>
          <a:xfrm>
            <a:off x="-549239" y="0"/>
            <a:ext cx="10246772"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0000" cap="all" dirty="0">
                <a:solidFill>
                  <a:srgbClr val="302C24">
                    <a:alpha val="15000"/>
                  </a:srgbClr>
                </a:solidFill>
                <a:latin typeface="Impact"/>
                <a:ea typeface="宋体"/>
                <a:cs typeface="Rockwell"/>
              </a:rPr>
              <a:t>On Parle de nous </a:t>
            </a:r>
            <a:endParaRPr lang="en-US" sz="10000" cap="all" dirty="0">
              <a:solidFill>
                <a:srgbClr val="302C24">
                  <a:alpha val="15000"/>
                </a:srgbClr>
              </a:solidFill>
              <a:effectLst/>
              <a:latin typeface="Impact"/>
              <a:ea typeface="宋体"/>
              <a:cs typeface="Rockwell"/>
            </a:endParaRPr>
          </a:p>
        </p:txBody>
      </p:sp>
      <p:sp>
        <p:nvSpPr>
          <p:cNvPr id="8" name="ZoneTexte 7"/>
          <p:cNvSpPr txBox="1"/>
          <p:nvPr/>
        </p:nvSpPr>
        <p:spPr>
          <a:xfrm>
            <a:off x="0" y="6396335"/>
            <a:ext cx="9544832" cy="461665"/>
          </a:xfrm>
          <a:prstGeom prst="rect">
            <a:avLst/>
          </a:prstGeom>
          <a:noFill/>
        </p:spPr>
        <p:txBody>
          <a:bodyPr wrap="square" rtlCol="0">
            <a:spAutoFit/>
          </a:bodyPr>
          <a:lstStyle/>
          <a:p>
            <a:r>
              <a:rPr lang="fr-FR" sz="1200" dirty="0">
                <a:hlinkClick r:id="rId2"/>
              </a:rPr>
              <a:t>http://www.leparisien.fr/champagne-sur-seine-77430/champagne-sur-seine-le-cercle-des-poetes-en-devenir-a-rayonne-sur-la-scene-24-05-2018-7733943.php#xtor=AD-1481423551</a:t>
            </a:r>
            <a:endParaRPr lang="fr-FR" sz="1200" dirty="0"/>
          </a:p>
        </p:txBody>
      </p:sp>
      <p:pic>
        <p:nvPicPr>
          <p:cNvPr id="2050" name="Picture 2"/>
          <p:cNvPicPr>
            <a:picLocks noChangeAspect="1" noChangeArrowheads="1"/>
          </p:cNvPicPr>
          <p:nvPr/>
        </p:nvPicPr>
        <p:blipFill>
          <a:blip r:embed="rId3" cstate="print"/>
          <a:srcRect l="16366" t="32633" r="42430" b="24486"/>
          <a:stretch>
            <a:fillRect/>
          </a:stretch>
        </p:blipFill>
        <p:spPr bwMode="auto">
          <a:xfrm>
            <a:off x="4175611" y="3495447"/>
            <a:ext cx="4968389" cy="2907040"/>
          </a:xfrm>
          <a:prstGeom prst="rect">
            <a:avLst/>
          </a:prstGeom>
          <a:noFill/>
          <a:ln w="9525">
            <a:noFill/>
            <a:miter lim="800000"/>
            <a:headEnd/>
            <a:tailEnd/>
          </a:ln>
        </p:spPr>
      </p:pic>
      <p:pic>
        <p:nvPicPr>
          <p:cNvPr id="7" name="Picture 3"/>
          <p:cNvPicPr>
            <a:picLocks noChangeAspect="1" noChangeArrowheads="1"/>
          </p:cNvPicPr>
          <p:nvPr/>
        </p:nvPicPr>
        <p:blipFill>
          <a:blip r:embed="rId4" cstate="print"/>
          <a:srcRect l="16594" t="32299" r="42394" b="15600"/>
          <a:stretch>
            <a:fillRect/>
          </a:stretch>
        </p:blipFill>
        <p:spPr bwMode="auto">
          <a:xfrm>
            <a:off x="0" y="2412032"/>
            <a:ext cx="4175611" cy="2982381"/>
          </a:xfrm>
          <a:prstGeom prst="rect">
            <a:avLst/>
          </a:prstGeom>
          <a:noFill/>
          <a:ln w="9525">
            <a:noFill/>
            <a:miter lim="800000"/>
            <a:headEnd/>
            <a:tailEnd/>
          </a:ln>
        </p:spPr>
      </p:pic>
      <p:pic>
        <p:nvPicPr>
          <p:cNvPr id="2051" name="Picture 3"/>
          <p:cNvPicPr>
            <a:picLocks noChangeAspect="1" noChangeArrowheads="1"/>
          </p:cNvPicPr>
          <p:nvPr/>
        </p:nvPicPr>
        <p:blipFill>
          <a:blip r:embed="rId5" cstate="print"/>
          <a:srcRect l="16559" t="82954" r="42430" b="6788"/>
          <a:stretch>
            <a:fillRect/>
          </a:stretch>
        </p:blipFill>
        <p:spPr bwMode="auto">
          <a:xfrm>
            <a:off x="4175611" y="2650027"/>
            <a:ext cx="4860098" cy="683440"/>
          </a:xfrm>
          <a:prstGeom prst="rect">
            <a:avLst/>
          </a:prstGeom>
          <a:noFill/>
          <a:ln w="9525">
            <a:noFill/>
            <a:miter lim="800000"/>
            <a:headEnd/>
            <a:tailEnd/>
          </a:ln>
        </p:spPr>
      </p:pic>
      <p:pic>
        <p:nvPicPr>
          <p:cNvPr id="2052" name="Picture 4"/>
          <p:cNvPicPr>
            <a:picLocks noChangeAspect="1" noChangeArrowheads="1"/>
          </p:cNvPicPr>
          <p:nvPr/>
        </p:nvPicPr>
        <p:blipFill>
          <a:blip r:embed="rId6" cstate="print"/>
          <a:srcRect l="16979" t="40550" r="45571" b="50032"/>
          <a:stretch>
            <a:fillRect/>
          </a:stretch>
        </p:blipFill>
        <p:spPr bwMode="auto">
          <a:xfrm>
            <a:off x="0" y="1527803"/>
            <a:ext cx="4872624" cy="688931"/>
          </a:xfrm>
          <a:prstGeom prst="rect">
            <a:avLst/>
          </a:prstGeom>
          <a:noFill/>
          <a:ln w="9525">
            <a:noFill/>
            <a:miter lim="800000"/>
            <a:headEnd/>
            <a:tailEnd/>
          </a:ln>
        </p:spPr>
      </p:pic>
      <p:sp>
        <p:nvSpPr>
          <p:cNvPr id="10" name="ZoneTexte 9"/>
          <p:cNvSpPr txBox="1"/>
          <p:nvPr/>
        </p:nvSpPr>
        <p:spPr>
          <a:xfrm>
            <a:off x="294362" y="5855018"/>
            <a:ext cx="1891430" cy="461665"/>
          </a:xfrm>
          <a:prstGeom prst="rect">
            <a:avLst/>
          </a:prstGeom>
          <a:noFill/>
        </p:spPr>
        <p:txBody>
          <a:bodyPr wrap="square" rtlCol="0">
            <a:spAutoFit/>
          </a:bodyPr>
          <a:lstStyle/>
          <a:p>
            <a:r>
              <a:rPr lang="fr-FR" sz="2400" dirty="0"/>
              <a:t>Le Parisien </a:t>
            </a:r>
          </a:p>
        </p:txBody>
      </p:sp>
    </p:spTree>
    <p:extLst>
      <p:ext uri="{BB962C8B-B14F-4D97-AF65-F5344CB8AC3E}">
        <p14:creationId xmlns:p14="http://schemas.microsoft.com/office/powerpoint/2010/main" val="142778831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1"/>
          <p:cNvSpPr txBox="1">
            <a:spLocks/>
          </p:cNvSpPr>
          <p:nvPr/>
        </p:nvSpPr>
        <p:spPr>
          <a:xfrm>
            <a:off x="-549239" y="0"/>
            <a:ext cx="10246772"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0000" cap="all" dirty="0">
                <a:solidFill>
                  <a:srgbClr val="302C24">
                    <a:alpha val="15000"/>
                  </a:srgbClr>
                </a:solidFill>
                <a:latin typeface="Impact"/>
                <a:ea typeface="宋体"/>
                <a:cs typeface="Rockwell"/>
              </a:rPr>
              <a:t>On </a:t>
            </a:r>
            <a:r>
              <a:rPr lang="en-US" sz="10000" cap="all" dirty="0" err="1">
                <a:solidFill>
                  <a:srgbClr val="302C24">
                    <a:alpha val="15000"/>
                  </a:srgbClr>
                </a:solidFill>
                <a:latin typeface="Impact"/>
                <a:ea typeface="宋体"/>
                <a:cs typeface="Rockwell"/>
              </a:rPr>
              <a:t>parle</a:t>
            </a:r>
            <a:r>
              <a:rPr lang="en-US" sz="10000" cap="all" dirty="0">
                <a:solidFill>
                  <a:srgbClr val="302C24">
                    <a:alpha val="15000"/>
                  </a:srgbClr>
                </a:solidFill>
                <a:latin typeface="Impact"/>
                <a:ea typeface="宋体"/>
                <a:cs typeface="Rockwell"/>
              </a:rPr>
              <a:t> de nous </a:t>
            </a:r>
            <a:endParaRPr lang="en-US" sz="10000" cap="all" dirty="0">
              <a:solidFill>
                <a:srgbClr val="302C24">
                  <a:alpha val="15000"/>
                </a:srgbClr>
              </a:solidFill>
              <a:effectLst/>
              <a:latin typeface="Impact"/>
              <a:ea typeface="宋体"/>
              <a:cs typeface="Rockwell"/>
            </a:endParaRPr>
          </a:p>
        </p:txBody>
      </p:sp>
      <p:pic>
        <p:nvPicPr>
          <p:cNvPr id="5" name="Image 4" descr="Capture d’écran 2018-04-20 à 19.35.52.png"/>
          <p:cNvPicPr>
            <a:picLocks noChangeAspect="1"/>
          </p:cNvPicPr>
          <p:nvPr/>
        </p:nvPicPr>
        <p:blipFill rotWithShape="1">
          <a:blip r:embed="rId2" cstate="email">
            <a:extLst>
              <a:ext uri="{28A0092B-C50C-407E-A947-70E740481C1C}">
                <a14:useLocalDpi xmlns:a14="http://schemas.microsoft.com/office/drawing/2010/main" val="0"/>
              </a:ext>
            </a:extLst>
          </a:blip>
          <a:srcRect l="11450" r="14031"/>
          <a:stretch/>
        </p:blipFill>
        <p:spPr>
          <a:xfrm rot="20816681">
            <a:off x="237494" y="1585750"/>
            <a:ext cx="4897721" cy="2663164"/>
          </a:xfrm>
          <a:prstGeom prst="rect">
            <a:avLst/>
          </a:prstGeom>
        </p:spPr>
      </p:pic>
      <p:pic>
        <p:nvPicPr>
          <p:cNvPr id="6" name="Image 5" descr="Capture d’écran 2018-04-20 à 19.35.42.png"/>
          <p:cNvPicPr>
            <a:picLocks noChangeAspect="1"/>
          </p:cNvPicPr>
          <p:nvPr/>
        </p:nvPicPr>
        <p:blipFill rotWithShape="1">
          <a:blip r:embed="rId3" cstate="email">
            <a:extLst>
              <a:ext uri="{28A0092B-C50C-407E-A947-70E740481C1C}">
                <a14:useLocalDpi xmlns:a14="http://schemas.microsoft.com/office/drawing/2010/main" val="0"/>
              </a:ext>
            </a:extLst>
          </a:blip>
          <a:srcRect r="3361" b="9061"/>
          <a:stretch/>
        </p:blipFill>
        <p:spPr>
          <a:xfrm rot="1008733">
            <a:off x="245334" y="4278516"/>
            <a:ext cx="4958104" cy="1723406"/>
          </a:xfrm>
          <a:prstGeom prst="rect">
            <a:avLst/>
          </a:prstGeom>
        </p:spPr>
      </p:pic>
      <p:pic>
        <p:nvPicPr>
          <p:cNvPr id="7" name="Image 6" descr="Capture d’écran 2018-04-20 à 19.35.29.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553612" y="1673290"/>
            <a:ext cx="4840909" cy="3237906"/>
          </a:xfrm>
          <a:prstGeom prst="rect">
            <a:avLst/>
          </a:prstGeom>
        </p:spPr>
      </p:pic>
      <p:sp>
        <p:nvSpPr>
          <p:cNvPr id="8" name="ZoneTexte 7"/>
          <p:cNvSpPr txBox="1"/>
          <p:nvPr/>
        </p:nvSpPr>
        <p:spPr>
          <a:xfrm>
            <a:off x="5681209" y="1220031"/>
            <a:ext cx="3462791" cy="523220"/>
          </a:xfrm>
          <a:prstGeom prst="rect">
            <a:avLst/>
          </a:prstGeom>
          <a:noFill/>
        </p:spPr>
        <p:txBody>
          <a:bodyPr wrap="square" rtlCol="0">
            <a:spAutoFit/>
          </a:bodyPr>
          <a:lstStyle/>
          <a:p>
            <a:r>
              <a:rPr lang="fr-FR" sz="2800" dirty="0"/>
              <a:t>Le Parisien</a:t>
            </a:r>
          </a:p>
        </p:txBody>
      </p:sp>
      <p:sp>
        <p:nvSpPr>
          <p:cNvPr id="9" name="Rectangle 8"/>
          <p:cNvSpPr/>
          <p:nvPr/>
        </p:nvSpPr>
        <p:spPr>
          <a:xfrm>
            <a:off x="102058" y="6344398"/>
            <a:ext cx="9041942" cy="523220"/>
          </a:xfrm>
          <a:prstGeom prst="rect">
            <a:avLst/>
          </a:prstGeom>
        </p:spPr>
        <p:txBody>
          <a:bodyPr wrap="square">
            <a:spAutoFit/>
          </a:bodyPr>
          <a:lstStyle/>
          <a:p>
            <a:r>
              <a:rPr lang="fr-FR" sz="1400" b="1" dirty="0"/>
              <a:t>Source : http://</a:t>
            </a:r>
            <a:r>
              <a:rPr lang="fr-FR" sz="1400" b="1" dirty="0" err="1"/>
              <a:t>www.leparisien.fr</a:t>
            </a:r>
            <a:r>
              <a:rPr lang="fr-FR" sz="1400" b="1" dirty="0"/>
              <a:t>/vernou-la-celle-sur-seine-77670/champagne-sur-seine-le-champion-de-france-de-slam-coache-les-collegiens-05-05-2017-6920790.php</a:t>
            </a:r>
          </a:p>
        </p:txBody>
      </p:sp>
    </p:spTree>
    <p:extLst>
      <p:ext uri="{BB962C8B-B14F-4D97-AF65-F5344CB8AC3E}">
        <p14:creationId xmlns:p14="http://schemas.microsoft.com/office/powerpoint/2010/main" val="312571078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1"/>
          <p:cNvSpPr txBox="1">
            <a:spLocks/>
          </p:cNvSpPr>
          <p:nvPr/>
        </p:nvSpPr>
        <p:spPr>
          <a:xfrm>
            <a:off x="291784" y="0"/>
            <a:ext cx="864143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8000" cap="all" dirty="0" err="1">
                <a:solidFill>
                  <a:srgbClr val="302C24">
                    <a:alpha val="15000"/>
                  </a:srgbClr>
                </a:solidFill>
                <a:latin typeface="Impact"/>
                <a:ea typeface="宋体"/>
                <a:cs typeface="Rockwell"/>
              </a:rPr>
              <a:t>Restons</a:t>
            </a:r>
            <a:r>
              <a:rPr lang="en-US" sz="8000" cap="all" dirty="0">
                <a:solidFill>
                  <a:srgbClr val="302C24">
                    <a:alpha val="15000"/>
                  </a:srgbClr>
                </a:solidFill>
                <a:latin typeface="Impact"/>
                <a:ea typeface="宋体"/>
                <a:cs typeface="Rockwell"/>
              </a:rPr>
              <a:t> </a:t>
            </a:r>
            <a:r>
              <a:rPr lang="en-US" sz="8000" cap="all" dirty="0" err="1">
                <a:solidFill>
                  <a:srgbClr val="302C24">
                    <a:alpha val="15000"/>
                  </a:srgbClr>
                </a:solidFill>
                <a:latin typeface="Impact"/>
                <a:ea typeface="宋体"/>
                <a:cs typeface="Rockwell"/>
              </a:rPr>
              <a:t>connectés</a:t>
            </a:r>
            <a:r>
              <a:rPr lang="en-US" sz="8000" cap="all" dirty="0">
                <a:solidFill>
                  <a:srgbClr val="302C24">
                    <a:alpha val="15000"/>
                  </a:srgbClr>
                </a:solidFill>
                <a:latin typeface="Impact"/>
                <a:ea typeface="宋体"/>
                <a:cs typeface="Rockwell"/>
              </a:rPr>
              <a:t> </a:t>
            </a:r>
            <a:endParaRPr lang="en-US" sz="6000" cap="all" dirty="0">
              <a:solidFill>
                <a:srgbClr val="302C24">
                  <a:alpha val="15000"/>
                </a:srgbClr>
              </a:solidFill>
              <a:effectLst/>
              <a:latin typeface="Impact"/>
              <a:ea typeface="宋体"/>
              <a:cs typeface="Rockwell"/>
            </a:endParaRPr>
          </a:p>
        </p:txBody>
      </p:sp>
      <p:sp>
        <p:nvSpPr>
          <p:cNvPr id="6" name="ZoneTexte 5"/>
          <p:cNvSpPr txBox="1"/>
          <p:nvPr/>
        </p:nvSpPr>
        <p:spPr>
          <a:xfrm>
            <a:off x="451495" y="1801914"/>
            <a:ext cx="3209626" cy="646331"/>
          </a:xfrm>
          <a:prstGeom prst="rect">
            <a:avLst/>
          </a:prstGeom>
          <a:noFill/>
        </p:spPr>
        <p:txBody>
          <a:bodyPr wrap="square" rtlCol="0">
            <a:spAutoFit/>
          </a:bodyPr>
          <a:lstStyle/>
          <a:p>
            <a:r>
              <a:rPr lang="fr-FR" sz="3600" u="sng" dirty="0">
                <a:latin typeface="American Typewriter Light"/>
                <a:cs typeface="American Typewriter Light"/>
              </a:rPr>
              <a:t>Nous suivre : </a:t>
            </a:r>
          </a:p>
        </p:txBody>
      </p:sp>
      <p:sp>
        <p:nvSpPr>
          <p:cNvPr id="7" name="ZoneTexte 6"/>
          <p:cNvSpPr txBox="1"/>
          <p:nvPr/>
        </p:nvSpPr>
        <p:spPr>
          <a:xfrm>
            <a:off x="583569" y="4496205"/>
            <a:ext cx="4681418" cy="646331"/>
          </a:xfrm>
          <a:prstGeom prst="rect">
            <a:avLst/>
          </a:prstGeom>
          <a:noFill/>
        </p:spPr>
        <p:txBody>
          <a:bodyPr wrap="square" rtlCol="0">
            <a:spAutoFit/>
          </a:bodyPr>
          <a:lstStyle/>
          <a:p>
            <a:r>
              <a:rPr lang="fr-FR" sz="3600" u="sng" dirty="0">
                <a:latin typeface="American Typewriter Light"/>
                <a:cs typeface="American Typewriter Light"/>
              </a:rPr>
              <a:t>Nous contacter : </a:t>
            </a:r>
          </a:p>
        </p:txBody>
      </p:sp>
      <p:sp>
        <p:nvSpPr>
          <p:cNvPr id="8" name="Rectangle 7">
            <a:hlinkClick r:id="rId2"/>
          </p:cNvPr>
          <p:cNvSpPr/>
          <p:nvPr/>
        </p:nvSpPr>
        <p:spPr>
          <a:xfrm>
            <a:off x="450550" y="3011256"/>
            <a:ext cx="8312357" cy="523220"/>
          </a:xfrm>
          <a:prstGeom prst="rect">
            <a:avLst/>
          </a:prstGeom>
        </p:spPr>
        <p:txBody>
          <a:bodyPr wrap="square">
            <a:spAutoFit/>
          </a:bodyPr>
          <a:lstStyle/>
          <a:p>
            <a:r>
              <a:rPr lang="fr-FR" sz="2800" u="sng" dirty="0">
                <a:solidFill>
                  <a:srgbClr val="000000"/>
                </a:solidFill>
              </a:rPr>
              <a:t>Site internet :</a:t>
            </a:r>
            <a:r>
              <a:rPr lang="fr-FR" sz="2800" dirty="0">
                <a:solidFill>
                  <a:srgbClr val="000000"/>
                </a:solidFill>
              </a:rPr>
              <a:t> </a:t>
            </a:r>
            <a:r>
              <a:rPr lang="fr-FR" sz="2800" dirty="0" err="1">
                <a:solidFill>
                  <a:schemeClr val="accent2"/>
                </a:solidFill>
              </a:rPr>
              <a:t>https</a:t>
            </a:r>
            <a:r>
              <a:rPr lang="fr-FR" sz="2800" dirty="0">
                <a:solidFill>
                  <a:schemeClr val="accent2"/>
                </a:solidFill>
              </a:rPr>
              <a:t>://lepanorama77.wixsite.com/</a:t>
            </a:r>
            <a:r>
              <a:rPr lang="fr-FR" sz="2800" dirty="0" err="1">
                <a:solidFill>
                  <a:schemeClr val="accent2"/>
                </a:solidFill>
              </a:rPr>
              <a:t>monsite</a:t>
            </a:r>
            <a:endParaRPr lang="fr-FR" sz="2800" dirty="0">
              <a:solidFill>
                <a:schemeClr val="accent2"/>
              </a:solidFill>
            </a:endParaRPr>
          </a:p>
        </p:txBody>
      </p:sp>
      <p:sp>
        <p:nvSpPr>
          <p:cNvPr id="10" name="Rectangle 9">
            <a:hlinkClick r:id="rId3"/>
          </p:cNvPr>
          <p:cNvSpPr/>
          <p:nvPr/>
        </p:nvSpPr>
        <p:spPr>
          <a:xfrm>
            <a:off x="4834979" y="4650333"/>
            <a:ext cx="3927928" cy="523220"/>
          </a:xfrm>
          <a:prstGeom prst="rect">
            <a:avLst/>
          </a:prstGeom>
        </p:spPr>
        <p:txBody>
          <a:bodyPr wrap="none">
            <a:spAutoFit/>
          </a:bodyPr>
          <a:lstStyle/>
          <a:p>
            <a:r>
              <a:rPr lang="fr-FR" sz="2800" dirty="0">
                <a:hlinkClick r:id="rId3"/>
              </a:rPr>
              <a:t>lepanorama77@gmail.com</a:t>
            </a:r>
            <a:endParaRPr lang="fr-FR" sz="2800" dirty="0"/>
          </a:p>
        </p:txBody>
      </p:sp>
      <p:sp>
        <p:nvSpPr>
          <p:cNvPr id="11" name="Rectangle 10"/>
          <p:cNvSpPr/>
          <p:nvPr/>
        </p:nvSpPr>
        <p:spPr>
          <a:xfrm>
            <a:off x="4054942" y="2501980"/>
            <a:ext cx="4707965" cy="523220"/>
          </a:xfrm>
          <a:prstGeom prst="rect">
            <a:avLst/>
          </a:prstGeom>
        </p:spPr>
        <p:txBody>
          <a:bodyPr wrap="none">
            <a:spAutoFit/>
          </a:bodyPr>
          <a:lstStyle/>
          <a:p>
            <a:r>
              <a:rPr lang="fr-FR" sz="2800" u="sng" dirty="0"/>
              <a:t>Facebook</a:t>
            </a:r>
            <a:r>
              <a:rPr lang="fr-FR" sz="2800" dirty="0"/>
              <a:t> : </a:t>
            </a:r>
            <a:r>
              <a:rPr lang="fr-FR" sz="2800" dirty="0" err="1"/>
              <a:t>LePanorama</a:t>
            </a:r>
            <a:r>
              <a:rPr lang="fr-FR" sz="2800" dirty="0"/>
              <a:t> </a:t>
            </a:r>
            <a:r>
              <a:rPr lang="fr-FR" sz="2800" dirty="0" err="1"/>
              <a:t>Vernou</a:t>
            </a:r>
            <a:endParaRPr lang="fr-FR" sz="2800" dirty="0"/>
          </a:p>
        </p:txBody>
      </p:sp>
      <p:sp>
        <p:nvSpPr>
          <p:cNvPr id="12" name="Rectangle 11"/>
          <p:cNvSpPr/>
          <p:nvPr/>
        </p:nvSpPr>
        <p:spPr>
          <a:xfrm>
            <a:off x="4834979" y="5260897"/>
            <a:ext cx="3778022" cy="523220"/>
          </a:xfrm>
          <a:prstGeom prst="rect">
            <a:avLst/>
          </a:prstGeom>
        </p:spPr>
        <p:txBody>
          <a:bodyPr wrap="none">
            <a:spAutoFit/>
          </a:bodyPr>
          <a:lstStyle/>
          <a:p>
            <a:r>
              <a:rPr lang="fr-FR" sz="2800" u="sng" dirty="0"/>
              <a:t>Portable</a:t>
            </a:r>
            <a:r>
              <a:rPr lang="fr-FR" sz="2800" dirty="0"/>
              <a:t> : 06 52 29 40 68</a:t>
            </a:r>
          </a:p>
        </p:txBody>
      </p:sp>
      <p:sp>
        <p:nvSpPr>
          <p:cNvPr id="13" name="ZoneTexte 12"/>
          <p:cNvSpPr txBox="1"/>
          <p:nvPr/>
        </p:nvSpPr>
        <p:spPr>
          <a:xfrm>
            <a:off x="753882" y="3562802"/>
            <a:ext cx="8179338" cy="523220"/>
          </a:xfrm>
          <a:prstGeom prst="rect">
            <a:avLst/>
          </a:prstGeom>
          <a:noFill/>
        </p:spPr>
        <p:txBody>
          <a:bodyPr wrap="square" rtlCol="0">
            <a:spAutoFit/>
          </a:bodyPr>
          <a:lstStyle/>
          <a:p>
            <a:r>
              <a:rPr lang="fr-FR" sz="2800" u="sng" dirty="0"/>
              <a:t>Chaîne </a:t>
            </a:r>
            <a:r>
              <a:rPr lang="fr-FR" sz="2800" u="sng" dirty="0" err="1"/>
              <a:t>youtube</a:t>
            </a:r>
            <a:r>
              <a:rPr lang="fr-FR" sz="2800" u="sng" dirty="0"/>
              <a:t> </a:t>
            </a:r>
            <a:r>
              <a:rPr lang="fr-FR" sz="2800" dirty="0"/>
              <a:t>: Le Panorama </a:t>
            </a:r>
            <a:r>
              <a:rPr lang="fr-FR" sz="2800" dirty="0" err="1"/>
              <a:t>Vernou</a:t>
            </a:r>
            <a:r>
              <a:rPr lang="fr-FR" sz="2800" dirty="0"/>
              <a:t> la celle sur seine</a:t>
            </a:r>
          </a:p>
        </p:txBody>
      </p:sp>
    </p:spTree>
    <p:extLst>
      <p:ext uri="{BB962C8B-B14F-4D97-AF65-F5344CB8AC3E}">
        <p14:creationId xmlns:p14="http://schemas.microsoft.com/office/powerpoint/2010/main" val="34791767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1"/>
          <p:cNvSpPr txBox="1">
            <a:spLocks/>
          </p:cNvSpPr>
          <p:nvPr/>
        </p:nvSpPr>
        <p:spPr>
          <a:xfrm>
            <a:off x="350889" y="200633"/>
            <a:ext cx="8638553" cy="4891443"/>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8000" cap="all" dirty="0">
                <a:solidFill>
                  <a:srgbClr val="302C24">
                    <a:alpha val="15000"/>
                  </a:srgbClr>
                </a:solidFill>
                <a:effectLst/>
                <a:latin typeface="Impact"/>
                <a:ea typeface="宋体"/>
                <a:cs typeface="Rockwell"/>
              </a:rPr>
              <a:t>Le grand slam du 77</a:t>
            </a:r>
          </a:p>
          <a:p>
            <a:pPr algn="ctr">
              <a:spcAft>
                <a:spcPts val="0"/>
              </a:spcAft>
            </a:pPr>
            <a:br>
              <a:rPr lang="en-US" sz="8800" cap="all" dirty="0">
                <a:solidFill>
                  <a:srgbClr val="302C24">
                    <a:alpha val="15000"/>
                  </a:srgbClr>
                </a:solidFill>
                <a:effectLst/>
                <a:latin typeface="Impact"/>
                <a:ea typeface="宋体"/>
                <a:cs typeface="Rockwell"/>
              </a:rPr>
            </a:br>
            <a:r>
              <a:rPr lang="en-US" sz="8800" cap="all" dirty="0">
                <a:solidFill>
                  <a:srgbClr val="302C24">
                    <a:alpha val="15000"/>
                  </a:srgbClr>
                </a:solidFill>
                <a:effectLst/>
                <a:latin typeface="Impact"/>
                <a:ea typeface="宋体"/>
                <a:cs typeface="Rockwell"/>
              </a:rPr>
              <a:t> </a:t>
            </a:r>
            <a:br>
              <a:rPr lang="en-US" sz="8800" cap="all" dirty="0">
                <a:solidFill>
                  <a:srgbClr val="302C24">
                    <a:alpha val="15000"/>
                  </a:srgbClr>
                </a:solidFill>
                <a:effectLst/>
                <a:latin typeface="Impact"/>
                <a:ea typeface="宋体"/>
                <a:cs typeface="Rockwell"/>
              </a:rPr>
            </a:br>
            <a:r>
              <a:rPr lang="en-US" sz="8800" cap="all" dirty="0">
                <a:solidFill>
                  <a:srgbClr val="302C24">
                    <a:alpha val="15000"/>
                  </a:srgbClr>
                </a:solidFill>
                <a:effectLst/>
                <a:latin typeface="Impact"/>
                <a:ea typeface="宋体"/>
                <a:cs typeface="Rockwell"/>
              </a:rPr>
              <a:t>en </a:t>
            </a:r>
            <a:r>
              <a:rPr lang="en-US" sz="8800" cap="all" dirty="0" err="1">
                <a:solidFill>
                  <a:srgbClr val="302C24">
                    <a:alpha val="15000"/>
                  </a:srgbClr>
                </a:solidFill>
                <a:effectLst/>
                <a:latin typeface="Impact"/>
                <a:ea typeface="宋体"/>
                <a:cs typeface="Rockwell"/>
              </a:rPr>
              <a:t>Quelques</a:t>
            </a:r>
            <a:r>
              <a:rPr lang="en-US" sz="8800" cap="all" dirty="0">
                <a:solidFill>
                  <a:srgbClr val="302C24">
                    <a:alpha val="15000"/>
                  </a:srgbClr>
                </a:solidFill>
                <a:effectLst/>
                <a:latin typeface="Impact"/>
                <a:ea typeface="宋体"/>
                <a:cs typeface="Rockwell"/>
              </a:rPr>
              <a:t> </a:t>
            </a:r>
            <a:r>
              <a:rPr lang="en-US" sz="8800" cap="all" dirty="0" err="1">
                <a:solidFill>
                  <a:srgbClr val="302C24">
                    <a:alpha val="15000"/>
                  </a:srgbClr>
                </a:solidFill>
                <a:effectLst/>
                <a:latin typeface="Impact"/>
                <a:ea typeface="宋体"/>
                <a:cs typeface="Rockwell"/>
              </a:rPr>
              <a:t>chiffres</a:t>
            </a:r>
            <a:endParaRPr lang="fr-FR" sz="8800" cap="all" dirty="0">
              <a:solidFill>
                <a:srgbClr val="302C24">
                  <a:alpha val="15000"/>
                </a:srgbClr>
              </a:solidFill>
              <a:effectLst/>
              <a:latin typeface="Impact"/>
              <a:ea typeface="宋体"/>
              <a:cs typeface="Rockwell"/>
            </a:endParaRPr>
          </a:p>
        </p:txBody>
      </p:sp>
      <p:sp>
        <p:nvSpPr>
          <p:cNvPr id="5" name="ZoneTexte 4"/>
          <p:cNvSpPr txBox="1"/>
          <p:nvPr/>
        </p:nvSpPr>
        <p:spPr>
          <a:xfrm>
            <a:off x="2137144" y="1353856"/>
            <a:ext cx="6762307" cy="3046988"/>
          </a:xfrm>
          <a:prstGeom prst="rect">
            <a:avLst/>
          </a:prstGeom>
          <a:noFill/>
        </p:spPr>
        <p:txBody>
          <a:bodyPr wrap="square" rtlCol="0">
            <a:spAutoFit/>
          </a:bodyPr>
          <a:lstStyle/>
          <a:p>
            <a:pPr marL="285750" indent="-285750">
              <a:buFont typeface="Wingdings" charset="2"/>
              <a:buChar char="Ø"/>
            </a:pPr>
            <a:r>
              <a:rPr lang="fr-FR" sz="3200" b="1" dirty="0"/>
              <a:t>Plus de 500 collégiens réunis pour cet événement</a:t>
            </a:r>
          </a:p>
          <a:p>
            <a:pPr marL="285750" indent="-285750">
              <a:buFont typeface="Wingdings" charset="2"/>
              <a:buChar char="Ø"/>
            </a:pPr>
            <a:r>
              <a:rPr lang="fr-FR" sz="3200" b="1" dirty="0"/>
              <a:t>50 équipes de slam de poésie sélectionnées pour ce tournoi collectif </a:t>
            </a:r>
          </a:p>
          <a:p>
            <a:pPr marL="285750" indent="-285750">
              <a:buFont typeface="Wingdings" charset="2"/>
              <a:buChar char="Ø"/>
            </a:pPr>
            <a:r>
              <a:rPr lang="fr-FR" sz="3200" b="1" dirty="0"/>
              <a:t>50 poètes sélectionnés pour ce tournoi individuel </a:t>
            </a:r>
          </a:p>
        </p:txBody>
      </p:sp>
    </p:spTree>
    <p:extLst>
      <p:ext uri="{BB962C8B-B14F-4D97-AF65-F5344CB8AC3E}">
        <p14:creationId xmlns:p14="http://schemas.microsoft.com/office/powerpoint/2010/main" val="152877508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92931" y="1458819"/>
            <a:ext cx="7998982" cy="4955204"/>
          </a:xfrm>
          <a:prstGeom prst="rect">
            <a:avLst/>
          </a:prstGeom>
        </p:spPr>
        <p:txBody>
          <a:bodyPr wrap="square">
            <a:spAutoFit/>
          </a:bodyPr>
          <a:lstStyle/>
          <a:p>
            <a:pPr algn="just"/>
            <a:r>
              <a:rPr lang="fr-FR" sz="2000" dirty="0"/>
              <a:t> </a:t>
            </a:r>
          </a:p>
          <a:p>
            <a:pPr algn="just"/>
            <a:r>
              <a:rPr lang="fr-FR" sz="2000" dirty="0"/>
              <a:t>L’Association Le Panorama remercie tous ses partenaires : le département, la Mairie de Champagne-Sur-Seine, la DDCS, le Service Public, les établissements scolaires, les élèves, les équipes d’enseignants, les bénévoles,  sans vous ce Grand </a:t>
            </a:r>
            <a:r>
              <a:rPr lang="fr-FR" sz="2000" dirty="0" err="1"/>
              <a:t>Slam</a:t>
            </a:r>
            <a:r>
              <a:rPr lang="fr-FR" sz="2000" dirty="0"/>
              <a:t> du 77 ne pourrait avoir lieu.</a:t>
            </a:r>
          </a:p>
          <a:p>
            <a:r>
              <a:rPr lang="fr-FR" dirty="0"/>
              <a:t> </a:t>
            </a:r>
          </a:p>
          <a:p>
            <a:pPr algn="ctr"/>
            <a:r>
              <a:rPr lang="fr-FR" b="1" dirty="0"/>
              <a:t>Le Palais des Rencontres</a:t>
            </a:r>
          </a:p>
          <a:p>
            <a:pPr algn="ctr"/>
            <a:r>
              <a:rPr lang="fr-FR" b="1" dirty="0"/>
              <a:t> </a:t>
            </a:r>
          </a:p>
          <a:p>
            <a:pPr algn="ctr"/>
            <a:r>
              <a:rPr lang="fr-FR" b="1" dirty="0"/>
              <a:t>La Mairie de Champagne Sur Seine</a:t>
            </a:r>
          </a:p>
          <a:p>
            <a:pPr algn="ctr"/>
            <a:r>
              <a:rPr lang="fr-FR" b="1" dirty="0"/>
              <a:t> </a:t>
            </a:r>
          </a:p>
          <a:p>
            <a:pPr algn="ctr"/>
            <a:r>
              <a:rPr lang="fr-FR" b="1" dirty="0"/>
              <a:t>Le Département 77</a:t>
            </a:r>
          </a:p>
          <a:p>
            <a:pPr algn="ctr"/>
            <a:r>
              <a:rPr lang="fr-FR" b="1" dirty="0"/>
              <a:t> </a:t>
            </a:r>
          </a:p>
          <a:p>
            <a:pPr algn="ctr"/>
            <a:r>
              <a:rPr lang="fr-FR" b="1" dirty="0"/>
              <a:t>La DDCS</a:t>
            </a:r>
          </a:p>
          <a:p>
            <a:pPr algn="ctr"/>
            <a:endParaRPr lang="fr-FR" b="1" dirty="0"/>
          </a:p>
          <a:p>
            <a:pPr algn="ctr"/>
            <a:r>
              <a:rPr lang="fr-FR" b="1" dirty="0"/>
              <a:t>Les Service civique </a:t>
            </a:r>
          </a:p>
          <a:p>
            <a:pPr algn="ctr"/>
            <a:endParaRPr lang="fr-FR" b="1" dirty="0"/>
          </a:p>
          <a:p>
            <a:pPr algn="ctr"/>
            <a:r>
              <a:rPr lang="fr-FR" b="1" dirty="0"/>
              <a:t>Les bénévoles</a:t>
            </a:r>
          </a:p>
        </p:txBody>
      </p:sp>
      <p:sp>
        <p:nvSpPr>
          <p:cNvPr id="5" name="Text Box 21"/>
          <p:cNvSpPr txBox="1">
            <a:spLocks/>
          </p:cNvSpPr>
          <p:nvPr/>
        </p:nvSpPr>
        <p:spPr>
          <a:xfrm>
            <a:off x="291784" y="0"/>
            <a:ext cx="864143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9600" cap="all" dirty="0" err="1">
                <a:solidFill>
                  <a:srgbClr val="302C24">
                    <a:alpha val="15000"/>
                  </a:srgbClr>
                </a:solidFill>
                <a:latin typeface="Impact"/>
                <a:ea typeface="宋体"/>
                <a:cs typeface="Rockwell"/>
              </a:rPr>
              <a:t>Remerciements</a:t>
            </a:r>
            <a:r>
              <a:rPr lang="en-US" sz="9600" cap="all" dirty="0">
                <a:solidFill>
                  <a:srgbClr val="302C24">
                    <a:alpha val="15000"/>
                  </a:srgbClr>
                </a:solidFill>
                <a:latin typeface="Impact"/>
                <a:ea typeface="宋体"/>
                <a:cs typeface="Rockwell"/>
              </a:rPr>
              <a:t> </a:t>
            </a:r>
            <a:endParaRPr lang="en-US" sz="7200" cap="all" dirty="0">
              <a:solidFill>
                <a:srgbClr val="302C24">
                  <a:alpha val="15000"/>
                </a:srgbClr>
              </a:solidFill>
              <a:effectLst/>
              <a:latin typeface="Impact"/>
              <a:ea typeface="宋体"/>
              <a:cs typeface="Rockwell"/>
            </a:endParaRPr>
          </a:p>
        </p:txBody>
      </p:sp>
    </p:spTree>
    <p:extLst>
      <p:ext uri="{BB962C8B-B14F-4D97-AF65-F5344CB8AC3E}">
        <p14:creationId xmlns:p14="http://schemas.microsoft.com/office/powerpoint/2010/main" val="350899209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MokikozDSC1337.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640985" y="1750431"/>
            <a:ext cx="3280016" cy="49359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 Box 21"/>
          <p:cNvSpPr txBox="1">
            <a:spLocks/>
          </p:cNvSpPr>
          <p:nvPr/>
        </p:nvSpPr>
        <p:spPr>
          <a:xfrm>
            <a:off x="227944" y="-149424"/>
            <a:ext cx="89160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1500" cap="all" dirty="0">
                <a:solidFill>
                  <a:srgbClr val="302C24">
                    <a:alpha val="15000"/>
                  </a:srgbClr>
                </a:solidFill>
                <a:latin typeface="Impact"/>
                <a:ea typeface="宋体"/>
                <a:cs typeface="Rockwell"/>
              </a:rPr>
              <a:t>Mot de la fin </a:t>
            </a:r>
            <a:endParaRPr lang="en-US" sz="8000" cap="all" dirty="0">
              <a:solidFill>
                <a:srgbClr val="302C24">
                  <a:alpha val="15000"/>
                </a:srgbClr>
              </a:solidFill>
              <a:effectLst/>
              <a:latin typeface="Impact"/>
              <a:ea typeface="宋体"/>
              <a:cs typeface="Rockwell"/>
            </a:endParaRPr>
          </a:p>
        </p:txBody>
      </p:sp>
      <p:sp>
        <p:nvSpPr>
          <p:cNvPr id="7" name="ZoneTexte 6"/>
          <p:cNvSpPr txBox="1"/>
          <p:nvPr/>
        </p:nvSpPr>
        <p:spPr>
          <a:xfrm>
            <a:off x="691366" y="2293958"/>
            <a:ext cx="4187961" cy="769441"/>
          </a:xfrm>
          <a:prstGeom prst="rect">
            <a:avLst/>
          </a:prstGeom>
          <a:noFill/>
        </p:spPr>
        <p:txBody>
          <a:bodyPr wrap="square" rtlCol="0">
            <a:spAutoFit/>
          </a:bodyPr>
          <a:lstStyle/>
          <a:p>
            <a:r>
              <a:rPr lang="fr-FR" sz="4400" dirty="0"/>
              <a:t>Rappelez-vous…</a:t>
            </a:r>
          </a:p>
        </p:txBody>
      </p:sp>
      <p:sp>
        <p:nvSpPr>
          <p:cNvPr id="8" name="ZoneTexte 7"/>
          <p:cNvSpPr txBox="1"/>
          <p:nvPr/>
        </p:nvSpPr>
        <p:spPr>
          <a:xfrm>
            <a:off x="227945" y="3063400"/>
            <a:ext cx="5212972" cy="2585323"/>
          </a:xfrm>
          <a:prstGeom prst="rect">
            <a:avLst/>
          </a:prstGeom>
          <a:noFill/>
        </p:spPr>
        <p:txBody>
          <a:bodyPr wrap="square" rtlCol="0">
            <a:spAutoFit/>
          </a:bodyPr>
          <a:lstStyle/>
          <a:p>
            <a:r>
              <a:rPr lang="fr-FR" sz="4800" dirty="0"/>
              <a:t>Le meilleur poète….</a:t>
            </a:r>
          </a:p>
          <a:p>
            <a:pPr algn="ctr"/>
            <a:r>
              <a:rPr lang="fr-FR" sz="4800" dirty="0"/>
              <a:t>….ne gagne… </a:t>
            </a:r>
          </a:p>
          <a:p>
            <a:pPr algn="r"/>
            <a:r>
              <a:rPr lang="fr-FR" sz="6000" u="sng" dirty="0"/>
              <a:t>JAMAIS </a:t>
            </a:r>
            <a:r>
              <a:rPr lang="fr-FR" sz="6600" u="sng" dirty="0"/>
              <a:t>! </a:t>
            </a:r>
          </a:p>
        </p:txBody>
      </p:sp>
    </p:spTree>
    <p:extLst>
      <p:ext uri="{BB962C8B-B14F-4D97-AF65-F5344CB8AC3E}">
        <p14:creationId xmlns:p14="http://schemas.microsoft.com/office/powerpoint/2010/main" val="287293786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a4a811_bcd2dcace6844d418a342ed18ff4af9f~mv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8481" y="1098512"/>
            <a:ext cx="6884426" cy="4427358"/>
          </a:xfrm>
          <a:prstGeom prst="rect">
            <a:avLst/>
          </a:prstGeom>
        </p:spPr>
      </p:pic>
    </p:spTree>
    <p:extLst>
      <p:ext uri="{BB962C8B-B14F-4D97-AF65-F5344CB8AC3E}">
        <p14:creationId xmlns:p14="http://schemas.microsoft.com/office/powerpoint/2010/main" val="7603758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162838" y="1164921"/>
            <a:ext cx="8981162" cy="5478423"/>
          </a:xfrm>
          <a:prstGeom prst="rect">
            <a:avLst/>
          </a:prstGeom>
        </p:spPr>
        <p:txBody>
          <a:bodyPr wrap="square" numCol="2">
            <a:spAutoFit/>
          </a:bodyPr>
          <a:lstStyle/>
          <a:p>
            <a:pPr algn="r">
              <a:buNone/>
            </a:pPr>
            <a:r>
              <a:rPr lang="fr-FR" sz="2000" dirty="0"/>
              <a:t>     Collège François Villon de Saint </a:t>
            </a:r>
            <a:r>
              <a:rPr lang="fr-FR" sz="2000" dirty="0" err="1"/>
              <a:t>Fargeau</a:t>
            </a:r>
            <a:r>
              <a:rPr lang="fr-FR" sz="2000" dirty="0"/>
              <a:t> </a:t>
            </a:r>
            <a:r>
              <a:rPr lang="fr-FR" sz="2000" dirty="0" err="1"/>
              <a:t>Ponthierry</a:t>
            </a:r>
            <a:br>
              <a:rPr lang="fr-FR" sz="2000" dirty="0"/>
            </a:br>
            <a:r>
              <a:rPr lang="fr-FR" sz="2000" dirty="0"/>
              <a:t>Collège Fernand </a:t>
            </a:r>
            <a:r>
              <a:rPr lang="fr-FR" sz="2000" dirty="0" err="1"/>
              <a:t>Gregh</a:t>
            </a:r>
            <a:r>
              <a:rPr lang="fr-FR" sz="2000" dirty="0"/>
              <a:t> de Champagne Sur Seine</a:t>
            </a:r>
            <a:br>
              <a:rPr lang="fr-FR" sz="2000" dirty="0"/>
            </a:br>
            <a:r>
              <a:rPr lang="fr-FR" sz="2000" dirty="0"/>
              <a:t>Collège André Malraux de </a:t>
            </a:r>
            <a:r>
              <a:rPr lang="fr-FR" sz="2000" dirty="0" err="1"/>
              <a:t>Montereau</a:t>
            </a:r>
            <a:r>
              <a:rPr lang="fr-FR" sz="2000" dirty="0"/>
              <a:t> </a:t>
            </a:r>
            <a:br>
              <a:rPr lang="fr-FR" sz="2000" dirty="0"/>
            </a:br>
            <a:r>
              <a:rPr lang="fr-FR" sz="2000" dirty="0"/>
              <a:t>Collège la Vallée d’Avon</a:t>
            </a:r>
            <a:br>
              <a:rPr lang="fr-FR" sz="2000" dirty="0"/>
            </a:br>
            <a:r>
              <a:rPr lang="fr-FR" sz="2000" dirty="0"/>
              <a:t>Collège Les Capucins de Melun</a:t>
            </a:r>
            <a:br>
              <a:rPr lang="fr-FR" sz="2000" dirty="0"/>
            </a:br>
            <a:r>
              <a:rPr lang="fr-FR" sz="2000" dirty="0"/>
              <a:t>Collège Politzer de </a:t>
            </a:r>
            <a:r>
              <a:rPr lang="fr-FR" sz="2000" dirty="0" err="1"/>
              <a:t>Dammarie</a:t>
            </a:r>
            <a:r>
              <a:rPr lang="fr-FR" sz="2000" dirty="0"/>
              <a:t> Les Lys</a:t>
            </a:r>
            <a:br>
              <a:rPr lang="fr-FR" sz="2000" dirty="0"/>
            </a:br>
            <a:r>
              <a:rPr lang="fr-FR" sz="2000" dirty="0"/>
              <a:t>Collège Elsa Triolet du </a:t>
            </a:r>
            <a:r>
              <a:rPr lang="fr-FR" sz="2000" dirty="0" err="1"/>
              <a:t>Mée</a:t>
            </a:r>
            <a:r>
              <a:rPr lang="fr-FR" sz="2000" dirty="0"/>
              <a:t> Sur Seine</a:t>
            </a:r>
            <a:br>
              <a:rPr lang="fr-FR" sz="2000" dirty="0"/>
            </a:br>
            <a:r>
              <a:rPr lang="fr-FR" sz="2000" dirty="0"/>
              <a:t>Collège Lucien </a:t>
            </a:r>
            <a:r>
              <a:rPr lang="fr-FR" sz="2000" dirty="0" err="1"/>
              <a:t>Cézard</a:t>
            </a:r>
            <a:r>
              <a:rPr lang="fr-FR" sz="2000" dirty="0"/>
              <a:t> de Fontainebleau</a:t>
            </a:r>
            <a:br>
              <a:rPr lang="fr-FR" sz="2000" dirty="0"/>
            </a:br>
            <a:r>
              <a:rPr lang="fr-FR" sz="2000" dirty="0"/>
              <a:t>Centre le Jard de Voisenon</a:t>
            </a:r>
          </a:p>
          <a:p>
            <a:pPr algn="r">
              <a:buNone/>
            </a:pPr>
            <a:r>
              <a:rPr lang="fr-FR" sz="2000" dirty="0"/>
              <a:t>Collège Charles Péguy de Verneuil L’étang</a:t>
            </a:r>
          </a:p>
          <a:p>
            <a:pPr algn="r">
              <a:buNone/>
            </a:pPr>
            <a:r>
              <a:rPr lang="fr-FR" sz="2000" dirty="0"/>
              <a:t>Collège Jacques Prévert de </a:t>
            </a:r>
            <a:r>
              <a:rPr lang="fr-FR" sz="2000" dirty="0" err="1"/>
              <a:t>Lorrez</a:t>
            </a:r>
            <a:r>
              <a:rPr lang="fr-FR" sz="2000" dirty="0"/>
              <a:t> le bocage</a:t>
            </a:r>
          </a:p>
          <a:p>
            <a:pPr algn="r">
              <a:buNone/>
            </a:pPr>
            <a:r>
              <a:rPr lang="fr-FR" sz="2000" dirty="0"/>
              <a:t>Collège les </a:t>
            </a:r>
            <a:r>
              <a:rPr lang="fr-FR" sz="2000" dirty="0" err="1"/>
              <a:t>Hyvernaux</a:t>
            </a:r>
            <a:r>
              <a:rPr lang="fr-FR" sz="2000" dirty="0"/>
              <a:t> de Lésigny</a:t>
            </a:r>
          </a:p>
          <a:p>
            <a:pPr algn="r">
              <a:buNone/>
            </a:pPr>
            <a:r>
              <a:rPr lang="fr-FR" sz="2000" dirty="0"/>
              <a:t>Collège la Villeneuve de Saint André les vergers</a:t>
            </a:r>
          </a:p>
          <a:p>
            <a:pPr algn="r">
              <a:buNone/>
            </a:pPr>
            <a:r>
              <a:rPr lang="fr-FR" sz="2000" dirty="0"/>
              <a:t>Collège Le Noyer Marchand de Romilly sur Seine</a:t>
            </a:r>
          </a:p>
          <a:p>
            <a:pPr algn="r">
              <a:buNone/>
            </a:pPr>
            <a:r>
              <a:rPr lang="fr-FR" sz="2000" dirty="0"/>
              <a:t>Collège François Villon de Saint </a:t>
            </a:r>
            <a:r>
              <a:rPr lang="fr-FR" sz="2000" dirty="0" err="1"/>
              <a:t>Fargeau</a:t>
            </a:r>
            <a:r>
              <a:rPr lang="fr-FR" sz="2000" dirty="0"/>
              <a:t> </a:t>
            </a:r>
            <a:r>
              <a:rPr lang="fr-FR" sz="2000" dirty="0" err="1"/>
              <a:t>Ponthierry</a:t>
            </a:r>
            <a:endParaRPr lang="fr-FR" sz="2000" dirty="0"/>
          </a:p>
          <a:p>
            <a:pPr algn="r">
              <a:buNone/>
            </a:pPr>
            <a:r>
              <a:rPr lang="fr-FR" sz="2000" dirty="0"/>
              <a:t>Collège Blanche de Castille de La Chapelle la Reine </a:t>
            </a:r>
          </a:p>
          <a:p>
            <a:pPr algn="r">
              <a:buNone/>
            </a:pPr>
            <a:r>
              <a:rPr lang="fr-FR" sz="2000" dirty="0"/>
              <a:t>Collège Honoré de Balzac de Nemours</a:t>
            </a:r>
          </a:p>
          <a:p>
            <a:pPr algn="r">
              <a:buNone/>
            </a:pPr>
            <a:br>
              <a:rPr lang="fr-FR" sz="2000" dirty="0"/>
            </a:br>
            <a:r>
              <a:rPr lang="fr-FR" sz="2000" dirty="0"/>
              <a:t>Collège La Mare aux Champs de Vaux le Pénil</a:t>
            </a:r>
            <a:br>
              <a:rPr lang="fr-FR" sz="2000" dirty="0"/>
            </a:br>
            <a:endParaRPr lang="fr-FR" sz="2000" b="1" dirty="0"/>
          </a:p>
        </p:txBody>
      </p:sp>
      <p:sp>
        <p:nvSpPr>
          <p:cNvPr id="5" name="Text Box 21"/>
          <p:cNvSpPr txBox="1">
            <a:spLocks/>
          </p:cNvSpPr>
          <p:nvPr/>
        </p:nvSpPr>
        <p:spPr>
          <a:xfrm>
            <a:off x="-263047" y="-50104"/>
            <a:ext cx="9954988" cy="1665962"/>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8000" cap="all" dirty="0">
                <a:solidFill>
                  <a:srgbClr val="302C24">
                    <a:alpha val="15000"/>
                  </a:srgbClr>
                </a:solidFill>
                <a:latin typeface="Impact"/>
                <a:ea typeface="宋体"/>
                <a:cs typeface="Rockwell"/>
              </a:rPr>
              <a:t>Participants </a:t>
            </a:r>
          </a:p>
          <a:p>
            <a:pPr algn="ctr">
              <a:spcAft>
                <a:spcPts val="0"/>
              </a:spcAft>
            </a:pPr>
            <a:endParaRPr lang="en-US" sz="8000" cap="all" dirty="0">
              <a:solidFill>
                <a:srgbClr val="302C24">
                  <a:alpha val="15000"/>
                </a:srgbClr>
              </a:solidFill>
              <a:latin typeface="Impact"/>
              <a:ea typeface="宋体"/>
              <a:cs typeface="Rockwell"/>
            </a:endParaRPr>
          </a:p>
        </p:txBody>
      </p:sp>
    </p:spTree>
    <p:extLst>
      <p:ext uri="{BB962C8B-B14F-4D97-AF65-F5344CB8AC3E}">
        <p14:creationId xmlns:p14="http://schemas.microsoft.com/office/powerpoint/2010/main" val="30348826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1"/>
          <p:cNvSpPr txBox="1">
            <a:spLocks/>
          </p:cNvSpPr>
          <p:nvPr/>
        </p:nvSpPr>
        <p:spPr>
          <a:xfrm>
            <a:off x="896273" y="424161"/>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3000" cap="all" dirty="0" err="1">
                <a:solidFill>
                  <a:srgbClr val="302C24">
                    <a:alpha val="15000"/>
                  </a:srgbClr>
                </a:solidFill>
                <a:latin typeface="Impact"/>
                <a:ea typeface="宋体"/>
                <a:cs typeface="Rockwell"/>
              </a:rPr>
              <a:t>Tournoi</a:t>
            </a:r>
            <a:r>
              <a:rPr lang="en-US" sz="13000" cap="all" dirty="0">
                <a:solidFill>
                  <a:srgbClr val="302C24">
                    <a:alpha val="15000"/>
                  </a:srgbClr>
                </a:solidFill>
                <a:latin typeface="Impact"/>
                <a:ea typeface="宋体"/>
                <a:cs typeface="Rockwell"/>
              </a:rPr>
              <a:t> en </a:t>
            </a:r>
          </a:p>
          <a:p>
            <a:pPr algn="ctr">
              <a:spcAft>
                <a:spcPts val="0"/>
              </a:spcAft>
            </a:pPr>
            <a:r>
              <a:rPr lang="en-US" sz="13000" cap="all" dirty="0" err="1">
                <a:solidFill>
                  <a:srgbClr val="302C24">
                    <a:alpha val="15000"/>
                  </a:srgbClr>
                </a:solidFill>
                <a:latin typeface="Impact"/>
                <a:ea typeface="宋体"/>
                <a:cs typeface="Rockwell"/>
              </a:rPr>
              <a:t>Equipes</a:t>
            </a:r>
            <a:endParaRPr lang="en-US" sz="13000" cap="all" dirty="0">
              <a:solidFill>
                <a:srgbClr val="302C24">
                  <a:alpha val="15000"/>
                </a:srgbClr>
              </a:solidFill>
              <a:effectLst/>
              <a:latin typeface="Impact"/>
              <a:ea typeface="宋体"/>
              <a:cs typeface="Rockwell"/>
            </a:endParaRPr>
          </a:p>
        </p:txBody>
      </p:sp>
      <p:sp>
        <p:nvSpPr>
          <p:cNvPr id="5" name="ZoneTexte 4"/>
          <p:cNvSpPr txBox="1"/>
          <p:nvPr/>
        </p:nvSpPr>
        <p:spPr>
          <a:xfrm rot="20670634">
            <a:off x="551397" y="2855029"/>
            <a:ext cx="2322551" cy="523220"/>
          </a:xfrm>
          <a:prstGeom prst="rect">
            <a:avLst/>
          </a:prstGeom>
          <a:noFill/>
        </p:spPr>
        <p:txBody>
          <a:bodyPr wrap="square" rtlCol="0">
            <a:spAutoFit/>
          </a:bodyPr>
          <a:lstStyle/>
          <a:p>
            <a:r>
              <a:rPr lang="fr-FR" sz="2800" i="1" dirty="0"/>
              <a:t>Partager</a:t>
            </a:r>
          </a:p>
        </p:txBody>
      </p:sp>
      <p:sp>
        <p:nvSpPr>
          <p:cNvPr id="6" name="ZoneTexte 5"/>
          <p:cNvSpPr txBox="1"/>
          <p:nvPr/>
        </p:nvSpPr>
        <p:spPr>
          <a:xfrm rot="749486">
            <a:off x="6165620" y="3010723"/>
            <a:ext cx="3191419" cy="584776"/>
          </a:xfrm>
          <a:prstGeom prst="rect">
            <a:avLst/>
          </a:prstGeom>
          <a:noFill/>
        </p:spPr>
        <p:txBody>
          <a:bodyPr wrap="square" rtlCol="0">
            <a:spAutoFit/>
          </a:bodyPr>
          <a:lstStyle/>
          <a:p>
            <a:r>
              <a:rPr lang="fr-FR" sz="3200" i="1" dirty="0"/>
              <a:t>Esprit d’équipe</a:t>
            </a:r>
          </a:p>
        </p:txBody>
      </p:sp>
      <p:sp>
        <p:nvSpPr>
          <p:cNvPr id="7" name="ZoneTexte 6"/>
          <p:cNvSpPr txBox="1"/>
          <p:nvPr/>
        </p:nvSpPr>
        <p:spPr>
          <a:xfrm rot="2171555">
            <a:off x="2358380" y="2799820"/>
            <a:ext cx="3107874" cy="707886"/>
          </a:xfrm>
          <a:prstGeom prst="rect">
            <a:avLst/>
          </a:prstGeom>
          <a:noFill/>
        </p:spPr>
        <p:txBody>
          <a:bodyPr wrap="square" rtlCol="0">
            <a:spAutoFit/>
          </a:bodyPr>
          <a:lstStyle/>
          <a:p>
            <a:r>
              <a:rPr lang="fr-FR" sz="4000" i="1" dirty="0"/>
              <a:t>Compétition</a:t>
            </a:r>
          </a:p>
        </p:txBody>
      </p:sp>
      <p:sp>
        <p:nvSpPr>
          <p:cNvPr id="8" name="ZoneTexte 7"/>
          <p:cNvSpPr txBox="1"/>
          <p:nvPr/>
        </p:nvSpPr>
        <p:spPr>
          <a:xfrm rot="20302835">
            <a:off x="6015240" y="3672838"/>
            <a:ext cx="1971662" cy="461665"/>
          </a:xfrm>
          <a:prstGeom prst="rect">
            <a:avLst/>
          </a:prstGeom>
          <a:noFill/>
        </p:spPr>
        <p:txBody>
          <a:bodyPr wrap="square" rtlCol="0">
            <a:spAutoFit/>
          </a:bodyPr>
          <a:lstStyle/>
          <a:p>
            <a:r>
              <a:rPr lang="fr-FR" sz="2400" i="1" dirty="0"/>
              <a:t>Respect</a:t>
            </a:r>
          </a:p>
        </p:txBody>
      </p:sp>
      <p:sp>
        <p:nvSpPr>
          <p:cNvPr id="9" name="ZoneTexte 8"/>
          <p:cNvSpPr txBox="1"/>
          <p:nvPr/>
        </p:nvSpPr>
        <p:spPr>
          <a:xfrm rot="340953">
            <a:off x="2355292" y="4219873"/>
            <a:ext cx="2506350" cy="523220"/>
          </a:xfrm>
          <a:prstGeom prst="rect">
            <a:avLst/>
          </a:prstGeom>
          <a:noFill/>
        </p:spPr>
        <p:txBody>
          <a:bodyPr wrap="square" rtlCol="0">
            <a:spAutoFit/>
          </a:bodyPr>
          <a:lstStyle/>
          <a:p>
            <a:r>
              <a:rPr lang="fr-FR" sz="2800" i="1" dirty="0"/>
              <a:t>S’exprimer</a:t>
            </a:r>
          </a:p>
        </p:txBody>
      </p:sp>
      <p:sp>
        <p:nvSpPr>
          <p:cNvPr id="10" name="ZoneTexte 9"/>
          <p:cNvSpPr txBox="1"/>
          <p:nvPr/>
        </p:nvSpPr>
        <p:spPr>
          <a:xfrm rot="1152357">
            <a:off x="6228518" y="927462"/>
            <a:ext cx="3387738" cy="646331"/>
          </a:xfrm>
          <a:prstGeom prst="rect">
            <a:avLst/>
          </a:prstGeom>
          <a:noFill/>
        </p:spPr>
        <p:txBody>
          <a:bodyPr wrap="square" rtlCol="0">
            <a:spAutoFit/>
          </a:bodyPr>
          <a:lstStyle/>
          <a:p>
            <a:r>
              <a:rPr lang="fr-FR" sz="3600" i="1" dirty="0"/>
              <a:t>Ecouter</a:t>
            </a:r>
          </a:p>
        </p:txBody>
      </p:sp>
      <p:sp>
        <p:nvSpPr>
          <p:cNvPr id="11" name="ZoneTexte 10"/>
          <p:cNvSpPr txBox="1"/>
          <p:nvPr/>
        </p:nvSpPr>
        <p:spPr>
          <a:xfrm rot="20439824">
            <a:off x="1686040" y="1153689"/>
            <a:ext cx="2186389" cy="584776"/>
          </a:xfrm>
          <a:prstGeom prst="rect">
            <a:avLst/>
          </a:prstGeom>
          <a:noFill/>
        </p:spPr>
        <p:txBody>
          <a:bodyPr wrap="square" rtlCol="0">
            <a:spAutoFit/>
          </a:bodyPr>
          <a:lstStyle/>
          <a:p>
            <a:r>
              <a:rPr lang="fr-FR" sz="3200" i="1" dirty="0"/>
              <a:t>S’amuser</a:t>
            </a:r>
          </a:p>
        </p:txBody>
      </p:sp>
      <p:sp>
        <p:nvSpPr>
          <p:cNvPr id="12" name="ZoneTexte 11"/>
          <p:cNvSpPr txBox="1"/>
          <p:nvPr/>
        </p:nvSpPr>
        <p:spPr>
          <a:xfrm rot="449344">
            <a:off x="4227378" y="5748771"/>
            <a:ext cx="3291673" cy="523220"/>
          </a:xfrm>
          <a:prstGeom prst="rect">
            <a:avLst/>
          </a:prstGeom>
          <a:noFill/>
        </p:spPr>
        <p:txBody>
          <a:bodyPr wrap="square" rtlCol="0">
            <a:spAutoFit/>
          </a:bodyPr>
          <a:lstStyle/>
          <a:p>
            <a:r>
              <a:rPr lang="fr-FR" sz="2800" i="1" dirty="0"/>
              <a:t>Liberté</a:t>
            </a:r>
          </a:p>
        </p:txBody>
      </p:sp>
      <p:sp>
        <p:nvSpPr>
          <p:cNvPr id="13" name="ZoneTexte 12"/>
          <p:cNvSpPr txBox="1"/>
          <p:nvPr/>
        </p:nvSpPr>
        <p:spPr>
          <a:xfrm rot="20485032">
            <a:off x="5999543" y="4996752"/>
            <a:ext cx="2154449" cy="461665"/>
          </a:xfrm>
          <a:prstGeom prst="rect">
            <a:avLst/>
          </a:prstGeom>
          <a:noFill/>
        </p:spPr>
        <p:txBody>
          <a:bodyPr wrap="square" rtlCol="0">
            <a:spAutoFit/>
          </a:bodyPr>
          <a:lstStyle/>
          <a:p>
            <a:r>
              <a:rPr lang="fr-FR" sz="2400" i="1" dirty="0"/>
              <a:t>Se surpasser</a:t>
            </a:r>
          </a:p>
        </p:txBody>
      </p:sp>
      <p:sp>
        <p:nvSpPr>
          <p:cNvPr id="14" name="ZoneTexte 13"/>
          <p:cNvSpPr txBox="1"/>
          <p:nvPr/>
        </p:nvSpPr>
        <p:spPr>
          <a:xfrm rot="20797938">
            <a:off x="4436420" y="546602"/>
            <a:ext cx="2857239" cy="523220"/>
          </a:xfrm>
          <a:prstGeom prst="rect">
            <a:avLst/>
          </a:prstGeom>
          <a:noFill/>
        </p:spPr>
        <p:txBody>
          <a:bodyPr wrap="square" rtlCol="0">
            <a:spAutoFit/>
          </a:bodyPr>
          <a:lstStyle/>
          <a:p>
            <a:r>
              <a:rPr lang="fr-FR" sz="2800" i="1" dirty="0"/>
              <a:t>Poésie</a:t>
            </a:r>
          </a:p>
        </p:txBody>
      </p:sp>
      <p:sp>
        <p:nvSpPr>
          <p:cNvPr id="15" name="ZoneTexte 14"/>
          <p:cNvSpPr txBox="1"/>
          <p:nvPr/>
        </p:nvSpPr>
        <p:spPr>
          <a:xfrm rot="20493840">
            <a:off x="7099970" y="1912974"/>
            <a:ext cx="1805262" cy="400110"/>
          </a:xfrm>
          <a:prstGeom prst="rect">
            <a:avLst/>
          </a:prstGeom>
          <a:noFill/>
        </p:spPr>
        <p:txBody>
          <a:bodyPr wrap="square" rtlCol="0">
            <a:spAutoFit/>
          </a:bodyPr>
          <a:lstStyle/>
          <a:p>
            <a:r>
              <a:rPr lang="fr-FR" sz="2000" b="1" dirty="0"/>
              <a:t>Mots</a:t>
            </a:r>
            <a:endParaRPr lang="fr-FR" b="1" dirty="0"/>
          </a:p>
        </p:txBody>
      </p:sp>
      <p:sp>
        <p:nvSpPr>
          <p:cNvPr id="16" name="ZoneTexte 15"/>
          <p:cNvSpPr txBox="1"/>
          <p:nvPr/>
        </p:nvSpPr>
        <p:spPr>
          <a:xfrm rot="20110948">
            <a:off x="903033" y="4126177"/>
            <a:ext cx="1871408" cy="461665"/>
          </a:xfrm>
          <a:prstGeom prst="rect">
            <a:avLst/>
          </a:prstGeom>
          <a:noFill/>
        </p:spPr>
        <p:txBody>
          <a:bodyPr wrap="square" rtlCol="0">
            <a:spAutoFit/>
          </a:bodyPr>
          <a:lstStyle/>
          <a:p>
            <a:r>
              <a:rPr lang="fr-FR" sz="2400" b="1" dirty="0"/>
              <a:t>Ecrire</a:t>
            </a:r>
            <a:endParaRPr lang="fr-FR" b="1" dirty="0"/>
          </a:p>
        </p:txBody>
      </p:sp>
      <p:sp>
        <p:nvSpPr>
          <p:cNvPr id="17" name="ZoneTexte 16"/>
          <p:cNvSpPr txBox="1"/>
          <p:nvPr/>
        </p:nvSpPr>
        <p:spPr>
          <a:xfrm>
            <a:off x="1119503" y="618327"/>
            <a:ext cx="3089484" cy="400110"/>
          </a:xfrm>
          <a:prstGeom prst="rect">
            <a:avLst/>
          </a:prstGeom>
          <a:noFill/>
        </p:spPr>
        <p:txBody>
          <a:bodyPr wrap="square" rtlCol="0">
            <a:spAutoFit/>
          </a:bodyPr>
          <a:lstStyle/>
          <a:p>
            <a:r>
              <a:rPr lang="fr-FR" sz="2000" i="1" dirty="0"/>
              <a:t>Emotions</a:t>
            </a:r>
            <a:endParaRPr lang="fr-FR" i="1" dirty="0"/>
          </a:p>
        </p:txBody>
      </p:sp>
      <p:sp>
        <p:nvSpPr>
          <p:cNvPr id="18" name="ZoneTexte 17"/>
          <p:cNvSpPr txBox="1"/>
          <p:nvPr/>
        </p:nvSpPr>
        <p:spPr>
          <a:xfrm>
            <a:off x="5029409" y="2322905"/>
            <a:ext cx="1336720" cy="400110"/>
          </a:xfrm>
          <a:prstGeom prst="rect">
            <a:avLst/>
          </a:prstGeom>
          <a:noFill/>
        </p:spPr>
        <p:txBody>
          <a:bodyPr wrap="square" rtlCol="0">
            <a:spAutoFit/>
          </a:bodyPr>
          <a:lstStyle/>
          <a:p>
            <a:r>
              <a:rPr lang="fr-FR" sz="2000" i="1" dirty="0"/>
              <a:t>Rire</a:t>
            </a:r>
            <a:endParaRPr lang="fr-FR" i="1" dirty="0"/>
          </a:p>
        </p:txBody>
      </p:sp>
      <p:sp>
        <p:nvSpPr>
          <p:cNvPr id="19" name="ZoneTexte 18"/>
          <p:cNvSpPr txBox="1"/>
          <p:nvPr/>
        </p:nvSpPr>
        <p:spPr>
          <a:xfrm rot="816257">
            <a:off x="6900817" y="5982733"/>
            <a:ext cx="2021357" cy="523220"/>
          </a:xfrm>
          <a:prstGeom prst="rect">
            <a:avLst/>
          </a:prstGeom>
          <a:noFill/>
        </p:spPr>
        <p:txBody>
          <a:bodyPr wrap="square" rtlCol="0">
            <a:spAutoFit/>
          </a:bodyPr>
          <a:lstStyle/>
          <a:p>
            <a:r>
              <a:rPr lang="fr-FR" sz="2800" i="1" dirty="0"/>
              <a:t>Solidarité</a:t>
            </a:r>
            <a:endParaRPr lang="fr-FR" i="1" dirty="0"/>
          </a:p>
        </p:txBody>
      </p:sp>
      <p:sp>
        <p:nvSpPr>
          <p:cNvPr id="20" name="ZoneTexte 19"/>
          <p:cNvSpPr txBox="1"/>
          <p:nvPr/>
        </p:nvSpPr>
        <p:spPr>
          <a:xfrm rot="21102100">
            <a:off x="539780" y="5964050"/>
            <a:ext cx="2445527" cy="400110"/>
          </a:xfrm>
          <a:prstGeom prst="rect">
            <a:avLst/>
          </a:prstGeom>
          <a:noFill/>
        </p:spPr>
        <p:txBody>
          <a:bodyPr wrap="square" rtlCol="0">
            <a:spAutoFit/>
          </a:bodyPr>
          <a:lstStyle/>
          <a:p>
            <a:r>
              <a:rPr lang="fr-FR" sz="2000" b="1" dirty="0"/>
              <a:t>Convivialité</a:t>
            </a:r>
          </a:p>
        </p:txBody>
      </p:sp>
    </p:spTree>
    <p:extLst>
      <p:ext uri="{BB962C8B-B14F-4D97-AF65-F5344CB8AC3E}">
        <p14:creationId xmlns:p14="http://schemas.microsoft.com/office/powerpoint/2010/main" val="30654307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1"/>
          <p:cNvSpPr txBox="1">
            <a:spLocks/>
          </p:cNvSpPr>
          <p:nvPr/>
        </p:nvSpPr>
        <p:spPr>
          <a:xfrm>
            <a:off x="-475989" y="0"/>
            <a:ext cx="9954988" cy="1665962"/>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7300" cap="all" dirty="0">
                <a:solidFill>
                  <a:srgbClr val="302C24">
                    <a:alpha val="15000"/>
                  </a:srgbClr>
                </a:solidFill>
                <a:latin typeface="Impact"/>
                <a:ea typeface="宋体"/>
                <a:cs typeface="Rockwell"/>
              </a:rPr>
              <a:t>SALLE</a:t>
            </a:r>
          </a:p>
          <a:p>
            <a:pPr algn="ctr">
              <a:spcAft>
                <a:spcPts val="0"/>
              </a:spcAft>
            </a:pPr>
            <a:r>
              <a:rPr lang="en-US" sz="7300" cap="all" dirty="0">
                <a:solidFill>
                  <a:srgbClr val="302C24">
                    <a:alpha val="15000"/>
                  </a:srgbClr>
                </a:solidFill>
                <a:latin typeface="Impact"/>
                <a:ea typeface="宋体"/>
                <a:cs typeface="Rockwell"/>
              </a:rPr>
              <a:t>PALAIS DES RENCONTRES </a:t>
            </a:r>
          </a:p>
          <a:p>
            <a:pPr algn="ctr">
              <a:spcAft>
                <a:spcPts val="0"/>
              </a:spcAft>
            </a:pPr>
            <a:endParaRPr lang="en-US" sz="8000" cap="all" dirty="0">
              <a:solidFill>
                <a:srgbClr val="302C24">
                  <a:alpha val="15000"/>
                </a:srgbClr>
              </a:solidFill>
              <a:latin typeface="Impact"/>
              <a:ea typeface="宋体"/>
              <a:cs typeface="Rockwell"/>
            </a:endParaRPr>
          </a:p>
        </p:txBody>
      </p:sp>
      <p:pic>
        <p:nvPicPr>
          <p:cNvPr id="1028" name="Picture 4" descr="https://tse1.mm.bing.net/th?id=OIP.8QjJXZMtntfzhp2YEj-gowHaE8&amp;pid=Api"/>
          <p:cNvPicPr>
            <a:picLocks noChangeAspect="1" noChangeArrowheads="1"/>
          </p:cNvPicPr>
          <p:nvPr/>
        </p:nvPicPr>
        <p:blipFill>
          <a:blip r:embed="rId2" cstate="print"/>
          <a:srcRect/>
          <a:stretch>
            <a:fillRect/>
          </a:stretch>
        </p:blipFill>
        <p:spPr bwMode="auto">
          <a:xfrm>
            <a:off x="1671222" y="2705622"/>
            <a:ext cx="5932075" cy="3799672"/>
          </a:xfrm>
          <a:prstGeom prst="flowChartAlternateProcess">
            <a:avLst/>
          </a:prstGeom>
          <a:ln/>
        </p:spPr>
        <p:style>
          <a:lnRef idx="1">
            <a:schemeClr val="dk1"/>
          </a:lnRef>
          <a:fillRef idx="3">
            <a:schemeClr val="dk1"/>
          </a:fillRef>
          <a:effectRef idx="2">
            <a:schemeClr val="dk1"/>
          </a:effectRef>
          <a:fontRef idx="minor">
            <a:schemeClr val="lt1"/>
          </a:fontRef>
        </p:style>
      </p:pic>
    </p:spTree>
    <p:extLst>
      <p:ext uri="{BB962C8B-B14F-4D97-AF65-F5344CB8AC3E}">
        <p14:creationId xmlns:p14="http://schemas.microsoft.com/office/powerpoint/2010/main" val="30348826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1"/>
          <p:cNvSpPr txBox="1">
            <a:spLocks/>
          </p:cNvSpPr>
          <p:nvPr/>
        </p:nvSpPr>
        <p:spPr>
          <a:xfrm>
            <a:off x="0" y="11358"/>
            <a:ext cx="9144000" cy="2673847"/>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6600" cap="all" dirty="0">
                <a:solidFill>
                  <a:srgbClr val="302C24">
                    <a:alpha val="15000"/>
                  </a:srgbClr>
                </a:solidFill>
                <a:latin typeface="Impact"/>
                <a:ea typeface="宋体"/>
                <a:cs typeface="Rockwell"/>
              </a:rPr>
              <a:t>Poule : </a:t>
            </a:r>
            <a:r>
              <a:rPr lang="en-US" sz="6600" cap="all" dirty="0" err="1">
                <a:solidFill>
                  <a:srgbClr val="302C24">
                    <a:alpha val="15000"/>
                  </a:srgbClr>
                </a:solidFill>
                <a:latin typeface="Impact"/>
                <a:ea typeface="宋体"/>
                <a:cs typeface="Rockwell"/>
              </a:rPr>
              <a:t>musée</a:t>
            </a:r>
            <a:r>
              <a:rPr lang="en-US" sz="6600" cap="all" dirty="0">
                <a:solidFill>
                  <a:srgbClr val="302C24">
                    <a:alpha val="15000"/>
                  </a:srgbClr>
                </a:solidFill>
                <a:latin typeface="Impact"/>
                <a:ea typeface="宋体"/>
                <a:cs typeface="Rockwell"/>
              </a:rPr>
              <a:t> de la </a:t>
            </a:r>
            <a:r>
              <a:rPr lang="en-US" sz="6600" cap="all" dirty="0" err="1">
                <a:solidFill>
                  <a:srgbClr val="302C24">
                    <a:alpha val="15000"/>
                  </a:srgbClr>
                </a:solidFill>
                <a:latin typeface="Impact"/>
                <a:ea typeface="宋体"/>
                <a:cs typeface="Rockwell"/>
              </a:rPr>
              <a:t>grande</a:t>
            </a:r>
            <a:r>
              <a:rPr lang="en-US" sz="6600" cap="all" dirty="0">
                <a:solidFill>
                  <a:srgbClr val="302C24">
                    <a:alpha val="15000"/>
                  </a:srgbClr>
                </a:solidFill>
                <a:latin typeface="Impact"/>
                <a:ea typeface="宋体"/>
                <a:cs typeface="Rockwell"/>
              </a:rPr>
              <a:t> guerre</a:t>
            </a:r>
            <a:endParaRPr lang="en-US" sz="6600" cap="all" dirty="0">
              <a:solidFill>
                <a:srgbClr val="302C24">
                  <a:alpha val="15000"/>
                </a:srgbClr>
              </a:solidFill>
              <a:effectLst/>
              <a:latin typeface="Impact"/>
              <a:ea typeface="宋体"/>
              <a:cs typeface="Rockwell"/>
            </a:endParaRPr>
          </a:p>
        </p:txBody>
      </p:sp>
      <p:pic>
        <p:nvPicPr>
          <p:cNvPr id="10242" name="Picture 2" descr="https://tse3.mm.bing.net/th?id=OIP.4aeggqKOI0NSyUm9bOqGYQHaDy&amp;pid=Api"/>
          <p:cNvPicPr>
            <a:picLocks noChangeAspect="1" noChangeArrowheads="1"/>
          </p:cNvPicPr>
          <p:nvPr/>
        </p:nvPicPr>
        <p:blipFill>
          <a:blip r:embed="rId2" cstate="print"/>
          <a:srcRect t="9345" b="22678"/>
          <a:stretch>
            <a:fillRect/>
          </a:stretch>
        </p:blipFill>
        <p:spPr bwMode="auto">
          <a:xfrm>
            <a:off x="180626" y="5073041"/>
            <a:ext cx="4691997" cy="1628383"/>
          </a:xfrm>
          <a:prstGeom prst="rect">
            <a:avLst/>
          </a:prstGeom>
        </p:spPr>
        <p:style>
          <a:lnRef idx="1">
            <a:schemeClr val="dk1"/>
          </a:lnRef>
          <a:fillRef idx="3">
            <a:schemeClr val="dk1"/>
          </a:fillRef>
          <a:effectRef idx="2">
            <a:schemeClr val="dk1"/>
          </a:effectRef>
          <a:fontRef idx="minor">
            <a:schemeClr val="lt1"/>
          </a:fontRef>
        </p:style>
      </p:pic>
      <p:sp>
        <p:nvSpPr>
          <p:cNvPr id="4" name="ZoneTexte 3"/>
          <p:cNvSpPr txBox="1"/>
          <p:nvPr/>
        </p:nvSpPr>
        <p:spPr>
          <a:xfrm>
            <a:off x="2179528" y="2367419"/>
            <a:ext cx="6551113" cy="2877711"/>
          </a:xfrm>
          <a:prstGeom prst="rect">
            <a:avLst/>
          </a:prstGeom>
          <a:noFill/>
        </p:spPr>
        <p:txBody>
          <a:bodyPr wrap="square" rtlCol="0">
            <a:spAutoFit/>
          </a:bodyPr>
          <a:lstStyle/>
          <a:p>
            <a:pPr algn="ctr"/>
            <a:r>
              <a:rPr lang="fr-FR" sz="2900" dirty="0"/>
              <a:t>Ils ont franchi des tranchées pour vous livrer leurs mots </a:t>
            </a:r>
          </a:p>
          <a:p>
            <a:pPr algn="ctr"/>
            <a:r>
              <a:rPr lang="fr-FR" sz="2900" dirty="0"/>
              <a:t>Avec comme seule arme un stylo</a:t>
            </a:r>
          </a:p>
          <a:p>
            <a:pPr algn="ctr"/>
            <a:r>
              <a:rPr lang="fr-FR" sz="2900" dirty="0"/>
              <a:t>Véritables guerriers de la paix </a:t>
            </a:r>
          </a:p>
          <a:p>
            <a:pPr algn="ctr"/>
            <a:r>
              <a:rPr lang="fr-FR" sz="2900" dirty="0"/>
              <a:t>Aujourd’hui pour vous ils vont tout donner </a:t>
            </a:r>
          </a:p>
          <a:p>
            <a:pPr algn="ctr"/>
            <a:endParaRPr lang="fr-FR" dirty="0"/>
          </a:p>
          <a:p>
            <a:pPr algn="ctr"/>
            <a:endParaRPr lang="fr-FR" dirty="0"/>
          </a:p>
        </p:txBody>
      </p:sp>
    </p:spTree>
    <p:extLst>
      <p:ext uri="{BB962C8B-B14F-4D97-AF65-F5344CB8AC3E}">
        <p14:creationId xmlns:p14="http://schemas.microsoft.com/office/powerpoint/2010/main" val="34870747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txBox="1">
            <a:spLocks/>
          </p:cNvSpPr>
          <p:nvPr/>
        </p:nvSpPr>
        <p:spPr>
          <a:xfrm>
            <a:off x="880029" y="1265554"/>
            <a:ext cx="7545344" cy="83424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endParaRPr lang="fr-FR" sz="3200" dirty="0"/>
          </a:p>
        </p:txBody>
      </p:sp>
      <p:sp>
        <p:nvSpPr>
          <p:cNvPr id="15" name="Rectangle 14"/>
          <p:cNvSpPr/>
          <p:nvPr/>
        </p:nvSpPr>
        <p:spPr>
          <a:xfrm>
            <a:off x="4652701" y="4850382"/>
            <a:ext cx="364202" cy="523220"/>
          </a:xfrm>
          <a:prstGeom prst="rect">
            <a:avLst/>
          </a:prstGeom>
        </p:spPr>
        <p:txBody>
          <a:bodyPr wrap="none">
            <a:spAutoFit/>
          </a:bodyPr>
          <a:lstStyle/>
          <a:p>
            <a:r>
              <a:rPr lang="fr-FR" sz="2800" b="1" dirty="0"/>
              <a:t>  </a:t>
            </a:r>
          </a:p>
        </p:txBody>
      </p:sp>
      <p:sp>
        <p:nvSpPr>
          <p:cNvPr id="16"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err="1">
                <a:solidFill>
                  <a:srgbClr val="302C24">
                    <a:alpha val="15000"/>
                  </a:srgbClr>
                </a:solidFill>
                <a:latin typeface="Impact"/>
                <a:ea typeface="宋体"/>
                <a:cs typeface="Rockwell"/>
              </a:rPr>
              <a:t>Equipes</a:t>
            </a:r>
            <a:endParaRPr lang="en-US" sz="12000" cap="all" dirty="0">
              <a:solidFill>
                <a:srgbClr val="302C24">
                  <a:alpha val="15000"/>
                </a:srgbClr>
              </a:solidFill>
              <a:effectLst/>
              <a:latin typeface="Impact"/>
              <a:ea typeface="宋体"/>
              <a:cs typeface="Rockwell"/>
            </a:endParaRPr>
          </a:p>
        </p:txBody>
      </p:sp>
      <p:sp>
        <p:nvSpPr>
          <p:cNvPr id="10" name="Espace réservé du contenu 9"/>
          <p:cNvSpPr>
            <a:spLocks noGrp="1"/>
          </p:cNvSpPr>
          <p:nvPr>
            <p:ph idx="1"/>
          </p:nvPr>
        </p:nvSpPr>
        <p:spPr>
          <a:xfrm>
            <a:off x="2362180" y="1567722"/>
            <a:ext cx="4652396" cy="532073"/>
          </a:xfrm>
        </p:spPr>
        <p:txBody>
          <a:bodyPr>
            <a:normAutofit fontScale="92500" lnSpcReduction="20000"/>
          </a:bodyPr>
          <a:lstStyle/>
          <a:p>
            <a:pPr>
              <a:buNone/>
            </a:pPr>
            <a:r>
              <a:rPr lang="fr-FR" sz="3600" dirty="0"/>
              <a:t>LORS</a:t>
            </a:r>
            <a:r>
              <a:rPr lang="fr-FR" dirty="0"/>
              <a:t> – </a:t>
            </a:r>
            <a:r>
              <a:rPr lang="fr-FR" sz="3500" dirty="0"/>
              <a:t>Collège Elsa triolet</a:t>
            </a:r>
          </a:p>
        </p:txBody>
      </p:sp>
      <p:pic>
        <p:nvPicPr>
          <p:cNvPr id="1026" name="Picture 2" descr="C:\Users\Juliette\Downloads\LORS.JPG"/>
          <p:cNvPicPr>
            <a:picLocks noChangeAspect="1" noChangeArrowheads="1"/>
          </p:cNvPicPr>
          <p:nvPr/>
        </p:nvPicPr>
        <p:blipFill>
          <a:blip r:embed="rId2" cstate="print"/>
          <a:srcRect l="23699" t="20822" r="27352" b="29274"/>
          <a:stretch>
            <a:fillRect/>
          </a:stretch>
        </p:blipFill>
        <p:spPr bwMode="auto">
          <a:xfrm>
            <a:off x="175364" y="2481546"/>
            <a:ext cx="3081403" cy="4188627"/>
          </a:xfrm>
          <a:prstGeom prst="rect">
            <a:avLst/>
          </a:prstGeom>
        </p:spPr>
        <p:style>
          <a:lnRef idx="1">
            <a:schemeClr val="dk1"/>
          </a:lnRef>
          <a:fillRef idx="3">
            <a:schemeClr val="dk1"/>
          </a:fillRef>
          <a:effectRef idx="2">
            <a:schemeClr val="dk1"/>
          </a:effectRef>
          <a:fontRef idx="minor">
            <a:schemeClr val="lt1"/>
          </a:fontRef>
        </p:style>
      </p:pic>
      <p:sp>
        <p:nvSpPr>
          <p:cNvPr id="8" name="ZoneTexte 7"/>
          <p:cNvSpPr txBox="1"/>
          <p:nvPr/>
        </p:nvSpPr>
        <p:spPr>
          <a:xfrm>
            <a:off x="3256767" y="3908121"/>
            <a:ext cx="5473874" cy="2185214"/>
          </a:xfrm>
          <a:prstGeom prst="rect">
            <a:avLst/>
          </a:prstGeom>
          <a:noFill/>
        </p:spPr>
        <p:txBody>
          <a:bodyPr wrap="square" rtlCol="0">
            <a:spAutoFit/>
          </a:bodyPr>
          <a:lstStyle/>
          <a:p>
            <a:pPr algn="ctr"/>
            <a:r>
              <a:rPr lang="fr-FR" sz="2000" b="1" dirty="0"/>
              <a:t>Léana est plutôt loyale et Oriane vraiment joviale</a:t>
            </a:r>
          </a:p>
          <a:p>
            <a:pPr algn="ctr"/>
            <a:r>
              <a:rPr lang="fr-FR" sz="2000" b="1" dirty="0"/>
              <a:t>Rosine, elle, est assez aimable et Sonia véritablement sociable</a:t>
            </a:r>
          </a:p>
          <a:p>
            <a:pPr algn="ctr"/>
            <a:r>
              <a:rPr lang="fr-FR" sz="2000" b="1" dirty="0"/>
              <a:t>On se présente à vous en un quatrain</a:t>
            </a:r>
          </a:p>
          <a:p>
            <a:pPr algn="ctr"/>
            <a:r>
              <a:rPr lang="fr-FR" sz="2000" b="1" dirty="0"/>
              <a:t>Et on vient représenter la 4ème1</a:t>
            </a:r>
          </a:p>
          <a:p>
            <a:pPr algn="ctr"/>
            <a:br>
              <a:rPr lang="fr-FR" dirty="0"/>
            </a:br>
            <a:endParaRPr lang="fr-FR" dirty="0"/>
          </a:p>
        </p:txBody>
      </p:sp>
      <p:sp>
        <p:nvSpPr>
          <p:cNvPr id="11" name="ZoneTexte 10"/>
          <p:cNvSpPr txBox="1"/>
          <p:nvPr/>
        </p:nvSpPr>
        <p:spPr>
          <a:xfrm>
            <a:off x="3837130" y="2680570"/>
            <a:ext cx="4571999" cy="1538883"/>
          </a:xfrm>
          <a:prstGeom prst="rect">
            <a:avLst/>
          </a:prstGeom>
          <a:noFill/>
        </p:spPr>
        <p:txBody>
          <a:bodyPr wrap="square" rtlCol="0">
            <a:spAutoFit/>
          </a:bodyPr>
          <a:lstStyle/>
          <a:p>
            <a:r>
              <a:rPr lang="fr-FR" sz="2000" dirty="0"/>
              <a:t>Quelques mots pour les décrire :</a:t>
            </a:r>
          </a:p>
          <a:p>
            <a:r>
              <a:rPr lang="fr-FR" sz="2000" b="1" dirty="0"/>
              <a:t>Loyales – joviales – aimables -  sociables</a:t>
            </a:r>
          </a:p>
          <a:p>
            <a:pPr algn="ctr"/>
            <a:br>
              <a:rPr lang="fr-FR" dirty="0"/>
            </a:br>
            <a:r>
              <a:rPr lang="fr-FR" dirty="0"/>
              <a:t> </a:t>
            </a:r>
          </a:p>
          <a:p>
            <a:pPr algn="ctr"/>
            <a:endParaRPr lang="fr-FR" dirty="0"/>
          </a:p>
        </p:txBody>
      </p:sp>
      <p:cxnSp>
        <p:nvCxnSpPr>
          <p:cNvPr id="31" name="Connecteur droit 30"/>
          <p:cNvCxnSpPr/>
          <p:nvPr/>
        </p:nvCxnSpPr>
        <p:spPr>
          <a:xfrm>
            <a:off x="5505418" y="3607496"/>
            <a:ext cx="1020642"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584315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err="1">
                <a:solidFill>
                  <a:srgbClr val="302C24">
                    <a:alpha val="15000"/>
                  </a:srgbClr>
                </a:solidFill>
                <a:latin typeface="Impact"/>
                <a:ea typeface="宋体"/>
                <a:cs typeface="Rockwell"/>
              </a:rPr>
              <a:t>Equipes</a:t>
            </a:r>
            <a:endParaRPr lang="en-US" sz="12000" cap="all" dirty="0">
              <a:solidFill>
                <a:srgbClr val="302C24">
                  <a:alpha val="15000"/>
                </a:srgbClr>
              </a:solidFill>
              <a:effectLst/>
              <a:latin typeface="Impact"/>
              <a:ea typeface="宋体"/>
              <a:cs typeface="Rockwell"/>
            </a:endParaRPr>
          </a:p>
        </p:txBody>
      </p:sp>
      <p:pic>
        <p:nvPicPr>
          <p:cNvPr id="3" name="Picture 3" descr="C:\Users\Juliette\Downloads\IMG-20190322-WA0008.jpg"/>
          <p:cNvPicPr>
            <a:picLocks noChangeAspect="1" noChangeArrowheads="1"/>
          </p:cNvPicPr>
          <p:nvPr/>
        </p:nvPicPr>
        <p:blipFill>
          <a:blip r:embed="rId2" cstate="print"/>
          <a:srcRect l="2757" t="20907" r="15462" b="3806"/>
          <a:stretch>
            <a:fillRect/>
          </a:stretch>
        </p:blipFill>
        <p:spPr bwMode="auto">
          <a:xfrm>
            <a:off x="162839" y="4074169"/>
            <a:ext cx="3740824" cy="2582855"/>
          </a:xfrm>
          <a:prstGeom prst="rect">
            <a:avLst/>
          </a:prstGeom>
        </p:spPr>
        <p:style>
          <a:lnRef idx="1">
            <a:schemeClr val="dk1"/>
          </a:lnRef>
          <a:fillRef idx="3">
            <a:schemeClr val="dk1"/>
          </a:fillRef>
          <a:effectRef idx="2">
            <a:schemeClr val="dk1"/>
          </a:effectRef>
          <a:fontRef idx="minor">
            <a:schemeClr val="lt1"/>
          </a:fontRef>
        </p:style>
      </p:pic>
      <p:sp>
        <p:nvSpPr>
          <p:cNvPr id="4" name="ZoneTexte 3"/>
          <p:cNvSpPr txBox="1"/>
          <p:nvPr/>
        </p:nvSpPr>
        <p:spPr>
          <a:xfrm>
            <a:off x="851770" y="1377863"/>
            <a:ext cx="8292230" cy="646331"/>
          </a:xfrm>
          <a:prstGeom prst="rect">
            <a:avLst/>
          </a:prstGeom>
          <a:noFill/>
        </p:spPr>
        <p:txBody>
          <a:bodyPr wrap="square" rtlCol="0">
            <a:spAutoFit/>
          </a:bodyPr>
          <a:lstStyle/>
          <a:p>
            <a:r>
              <a:rPr lang="fr-FR" sz="3600" dirty="0"/>
              <a:t>Les enfants de la ville </a:t>
            </a:r>
            <a:r>
              <a:rPr lang="fr-FR" dirty="0"/>
              <a:t>– </a:t>
            </a:r>
            <a:r>
              <a:rPr lang="fr-FR" sz="3200" dirty="0"/>
              <a:t>Collège Elsa Triolet </a:t>
            </a:r>
          </a:p>
        </p:txBody>
      </p:sp>
      <p:sp>
        <p:nvSpPr>
          <p:cNvPr id="5" name="ZoneTexte 4"/>
          <p:cNvSpPr txBox="1"/>
          <p:nvPr/>
        </p:nvSpPr>
        <p:spPr>
          <a:xfrm>
            <a:off x="3607496" y="3544866"/>
            <a:ext cx="5787025" cy="2215991"/>
          </a:xfrm>
          <a:prstGeom prst="rect">
            <a:avLst/>
          </a:prstGeom>
          <a:noFill/>
        </p:spPr>
        <p:txBody>
          <a:bodyPr wrap="square" rtlCol="0">
            <a:spAutoFit/>
          </a:bodyPr>
          <a:lstStyle/>
          <a:p>
            <a:pPr algn="ctr"/>
            <a:r>
              <a:rPr lang="fr-FR" sz="2000" b="1" dirty="0"/>
              <a:t>Nina-Lou, intelligente et souriante toujours empathique</a:t>
            </a:r>
          </a:p>
          <a:p>
            <a:pPr algn="ctr"/>
            <a:r>
              <a:rPr lang="fr-FR" sz="2000" b="1" dirty="0"/>
              <a:t>Stéphanie, souriante et bavarde mais toujours sympathique</a:t>
            </a:r>
          </a:p>
          <a:p>
            <a:pPr algn="ctr"/>
            <a:r>
              <a:rPr lang="fr-FR" sz="2000" b="1" dirty="0" err="1"/>
              <a:t>Ilyes</a:t>
            </a:r>
            <a:r>
              <a:rPr lang="fr-FR" sz="2000" b="1" dirty="0"/>
              <a:t>, drôle et sociable mais unique</a:t>
            </a:r>
          </a:p>
          <a:p>
            <a:pPr algn="ctr"/>
            <a:r>
              <a:rPr lang="fr-FR" sz="2000" b="1" dirty="0"/>
              <a:t>Younes, sportif et toujours joyeux et authentique</a:t>
            </a:r>
          </a:p>
          <a:p>
            <a:endParaRPr lang="fr-FR" dirty="0"/>
          </a:p>
        </p:txBody>
      </p:sp>
      <p:sp>
        <p:nvSpPr>
          <p:cNvPr id="6" name="ZoneTexte 5"/>
          <p:cNvSpPr txBox="1"/>
          <p:nvPr/>
        </p:nvSpPr>
        <p:spPr>
          <a:xfrm>
            <a:off x="1966586" y="2179529"/>
            <a:ext cx="4910203" cy="707886"/>
          </a:xfrm>
          <a:prstGeom prst="rect">
            <a:avLst/>
          </a:prstGeom>
          <a:noFill/>
        </p:spPr>
        <p:txBody>
          <a:bodyPr wrap="square" rtlCol="0">
            <a:spAutoFit/>
          </a:bodyPr>
          <a:lstStyle/>
          <a:p>
            <a:r>
              <a:rPr lang="fr-FR" sz="2000" dirty="0"/>
              <a:t>Quelques mots pour les décrire :</a:t>
            </a:r>
          </a:p>
          <a:p>
            <a:r>
              <a:rPr lang="fr-FR" sz="2000" b="1" dirty="0"/>
              <a:t>souriante - bavarde - sociable - sportif</a:t>
            </a:r>
          </a:p>
        </p:txBody>
      </p:sp>
      <p:cxnSp>
        <p:nvCxnSpPr>
          <p:cNvPr id="7" name="Connecteur droit 6"/>
          <p:cNvCxnSpPr/>
          <p:nvPr/>
        </p:nvCxnSpPr>
        <p:spPr>
          <a:xfrm>
            <a:off x="5856147" y="3281819"/>
            <a:ext cx="1020642"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612473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1"/>
          <p:cNvSpPr txBox="1">
            <a:spLocks/>
          </p:cNvSpPr>
          <p:nvPr/>
        </p:nvSpPr>
        <p:spPr>
          <a:xfrm>
            <a:off x="0" y="300626"/>
            <a:ext cx="9319162" cy="2016689"/>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err="1">
                <a:solidFill>
                  <a:srgbClr val="302C24">
                    <a:alpha val="15000"/>
                  </a:srgbClr>
                </a:solidFill>
                <a:effectLst/>
                <a:latin typeface="Impact"/>
                <a:ea typeface="宋体"/>
                <a:cs typeface="Rockwell"/>
              </a:rPr>
              <a:t>l’association</a:t>
            </a:r>
            <a:endParaRPr lang="fr-FR" sz="12000" cap="all" dirty="0">
              <a:solidFill>
                <a:srgbClr val="302C24">
                  <a:alpha val="15000"/>
                </a:srgbClr>
              </a:solidFill>
              <a:effectLst/>
              <a:latin typeface="Impact"/>
              <a:ea typeface="宋体"/>
              <a:cs typeface="Rockwell"/>
            </a:endParaRPr>
          </a:p>
        </p:txBody>
      </p:sp>
      <p:pic>
        <p:nvPicPr>
          <p:cNvPr id="2" name="Image 1" descr="MokikozDSC1315.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434280" y="3106455"/>
            <a:ext cx="4633628" cy="30791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422577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err="1">
                <a:solidFill>
                  <a:srgbClr val="302C24">
                    <a:alpha val="15000"/>
                  </a:srgbClr>
                </a:solidFill>
                <a:latin typeface="Impact"/>
                <a:ea typeface="宋体"/>
                <a:cs typeface="Rockwell"/>
              </a:rPr>
              <a:t>Equipes</a:t>
            </a:r>
            <a:endParaRPr lang="en-US" sz="12000" cap="all" dirty="0">
              <a:solidFill>
                <a:srgbClr val="302C24">
                  <a:alpha val="15000"/>
                </a:srgbClr>
              </a:solidFill>
              <a:effectLst/>
              <a:latin typeface="Impact"/>
              <a:ea typeface="宋体"/>
              <a:cs typeface="Rockwell"/>
            </a:endParaRPr>
          </a:p>
        </p:txBody>
      </p:sp>
      <p:sp>
        <p:nvSpPr>
          <p:cNvPr id="3" name="ZoneTexte 2"/>
          <p:cNvSpPr txBox="1"/>
          <p:nvPr/>
        </p:nvSpPr>
        <p:spPr>
          <a:xfrm>
            <a:off x="150313" y="1302707"/>
            <a:ext cx="9645041" cy="646331"/>
          </a:xfrm>
          <a:prstGeom prst="rect">
            <a:avLst/>
          </a:prstGeom>
          <a:noFill/>
        </p:spPr>
        <p:txBody>
          <a:bodyPr wrap="square" rtlCol="0">
            <a:spAutoFit/>
          </a:bodyPr>
          <a:lstStyle/>
          <a:p>
            <a:r>
              <a:rPr lang="fr-FR" sz="3600" dirty="0"/>
              <a:t>Les voyageurs du monde - </a:t>
            </a:r>
            <a:r>
              <a:rPr lang="fr-FR" sz="3200" dirty="0"/>
              <a:t>Collège Fernand </a:t>
            </a:r>
            <a:r>
              <a:rPr lang="fr-FR" sz="3200" dirty="0" err="1"/>
              <a:t>Gregh</a:t>
            </a:r>
            <a:endParaRPr lang="fr-FR" sz="3200" dirty="0"/>
          </a:p>
        </p:txBody>
      </p:sp>
      <p:pic>
        <p:nvPicPr>
          <p:cNvPr id="18433" name="Picture 1" descr="C:\Users\Juliette\Downloads\IMG_20190405_134946.jpg"/>
          <p:cNvPicPr>
            <a:picLocks noChangeAspect="1" noChangeArrowheads="1"/>
          </p:cNvPicPr>
          <p:nvPr/>
        </p:nvPicPr>
        <p:blipFill>
          <a:blip r:embed="rId2" cstate="print"/>
          <a:srcRect l="6895" t="3836" b="9589"/>
          <a:stretch>
            <a:fillRect/>
          </a:stretch>
        </p:blipFill>
        <p:spPr bwMode="auto">
          <a:xfrm>
            <a:off x="2668044" y="2123061"/>
            <a:ext cx="3682651" cy="4565837"/>
          </a:xfrm>
          <a:prstGeom prst="rect">
            <a:avLst/>
          </a:prstGeom>
        </p:spPr>
        <p:style>
          <a:lnRef idx="1">
            <a:schemeClr val="dk1"/>
          </a:lnRef>
          <a:fillRef idx="3">
            <a:schemeClr val="dk1"/>
          </a:fillRef>
          <a:effectRef idx="2">
            <a:schemeClr val="dk1"/>
          </a:effectRef>
          <a:fontRef idx="minor">
            <a:schemeClr val="lt1"/>
          </a:fontRef>
        </p:style>
      </p:pic>
    </p:spTree>
    <p:extLst>
      <p:ext uri="{BB962C8B-B14F-4D97-AF65-F5344CB8AC3E}">
        <p14:creationId xmlns:p14="http://schemas.microsoft.com/office/powerpoint/2010/main" val="36468135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err="1">
                <a:solidFill>
                  <a:srgbClr val="302C24">
                    <a:alpha val="15000"/>
                  </a:srgbClr>
                </a:solidFill>
                <a:latin typeface="Impact"/>
                <a:ea typeface="宋体"/>
                <a:cs typeface="Rockwell"/>
              </a:rPr>
              <a:t>Equipes</a:t>
            </a:r>
            <a:endParaRPr lang="en-US" sz="12000" cap="all" dirty="0">
              <a:solidFill>
                <a:srgbClr val="302C24">
                  <a:alpha val="15000"/>
                </a:srgbClr>
              </a:solidFill>
              <a:effectLst/>
              <a:latin typeface="Impact"/>
              <a:ea typeface="宋体"/>
              <a:cs typeface="Rockwell"/>
            </a:endParaRPr>
          </a:p>
        </p:txBody>
      </p:sp>
      <p:sp>
        <p:nvSpPr>
          <p:cNvPr id="3" name="ZoneTexte 2"/>
          <p:cNvSpPr txBox="1"/>
          <p:nvPr/>
        </p:nvSpPr>
        <p:spPr>
          <a:xfrm>
            <a:off x="1816275" y="1302707"/>
            <a:ext cx="6363221" cy="646331"/>
          </a:xfrm>
          <a:prstGeom prst="rect">
            <a:avLst/>
          </a:prstGeom>
          <a:noFill/>
        </p:spPr>
        <p:txBody>
          <a:bodyPr wrap="square" rtlCol="0">
            <a:spAutoFit/>
          </a:bodyPr>
          <a:lstStyle/>
          <a:p>
            <a:r>
              <a:rPr lang="fr-FR" sz="3600" dirty="0" err="1"/>
              <a:t>Anaya</a:t>
            </a:r>
            <a:r>
              <a:rPr lang="fr-FR" sz="3600" dirty="0"/>
              <a:t> - </a:t>
            </a:r>
            <a:r>
              <a:rPr lang="fr-FR" sz="3200" dirty="0"/>
              <a:t>Collège Fernand </a:t>
            </a:r>
            <a:r>
              <a:rPr lang="fr-FR" sz="3200" dirty="0" err="1"/>
              <a:t>Gregh</a:t>
            </a:r>
            <a:endParaRPr lang="fr-FR" sz="3200" dirty="0"/>
          </a:p>
        </p:txBody>
      </p:sp>
      <p:pic>
        <p:nvPicPr>
          <p:cNvPr id="1026" name="Picture 2" descr="https://lh3.googleusercontent.com/EDFG31zrZ1FsPZ97kfCqk56zovOaKyxa564_IpYH1AeIDckCJ4kOga2UeDGnpU0PMSt74dk6W7ksPcHHkcKMnWOgknVFx82o2fTeyFrkWZ5SJ1WK0TKLNAniwsm89O3LhylLBmll"/>
          <p:cNvPicPr>
            <a:picLocks noChangeAspect="1" noChangeArrowheads="1"/>
          </p:cNvPicPr>
          <p:nvPr/>
        </p:nvPicPr>
        <p:blipFill>
          <a:blip r:embed="rId2" cstate="print"/>
          <a:srcRect/>
          <a:stretch>
            <a:fillRect/>
          </a:stretch>
        </p:blipFill>
        <p:spPr bwMode="auto">
          <a:xfrm>
            <a:off x="2668043" y="3807913"/>
            <a:ext cx="3703064" cy="2780148"/>
          </a:xfrm>
          <a:prstGeom prst="rect">
            <a:avLst/>
          </a:prstGeom>
        </p:spPr>
        <p:style>
          <a:lnRef idx="1">
            <a:schemeClr val="dk1"/>
          </a:lnRef>
          <a:fillRef idx="3">
            <a:schemeClr val="dk1"/>
          </a:fillRef>
          <a:effectRef idx="2">
            <a:schemeClr val="dk1"/>
          </a:effectRef>
          <a:fontRef idx="minor">
            <a:schemeClr val="lt1"/>
          </a:fontRef>
        </p:style>
      </p:pic>
      <p:sp>
        <p:nvSpPr>
          <p:cNvPr id="6" name="Rectangle 5"/>
          <p:cNvSpPr/>
          <p:nvPr/>
        </p:nvSpPr>
        <p:spPr>
          <a:xfrm>
            <a:off x="2668043" y="2875002"/>
            <a:ext cx="4079899" cy="461665"/>
          </a:xfrm>
          <a:prstGeom prst="rect">
            <a:avLst/>
          </a:prstGeom>
        </p:spPr>
        <p:txBody>
          <a:bodyPr wrap="none">
            <a:spAutoFit/>
          </a:bodyPr>
          <a:lstStyle/>
          <a:p>
            <a:r>
              <a:rPr lang="fr-FR" sz="2400" b="1" dirty="0"/>
              <a:t>La différence, c’est l’excellence!</a:t>
            </a:r>
          </a:p>
        </p:txBody>
      </p:sp>
    </p:spTree>
    <p:extLst>
      <p:ext uri="{BB962C8B-B14F-4D97-AF65-F5344CB8AC3E}">
        <p14:creationId xmlns:p14="http://schemas.microsoft.com/office/powerpoint/2010/main" val="36468135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err="1">
                <a:solidFill>
                  <a:srgbClr val="302C24">
                    <a:alpha val="15000"/>
                  </a:srgbClr>
                </a:solidFill>
                <a:latin typeface="Impact"/>
                <a:ea typeface="宋体"/>
                <a:cs typeface="Rockwell"/>
              </a:rPr>
              <a:t>Equipes</a:t>
            </a:r>
            <a:endParaRPr lang="en-US" sz="12000" cap="all" dirty="0">
              <a:solidFill>
                <a:srgbClr val="302C24">
                  <a:alpha val="15000"/>
                </a:srgbClr>
              </a:solidFill>
              <a:effectLst/>
              <a:latin typeface="Impact"/>
              <a:ea typeface="宋体"/>
              <a:cs typeface="Rockwell"/>
            </a:endParaRPr>
          </a:p>
        </p:txBody>
      </p:sp>
      <p:sp>
        <p:nvSpPr>
          <p:cNvPr id="3" name="ZoneTexte 2"/>
          <p:cNvSpPr txBox="1"/>
          <p:nvPr/>
        </p:nvSpPr>
        <p:spPr>
          <a:xfrm>
            <a:off x="896273" y="1302707"/>
            <a:ext cx="8247727" cy="646331"/>
          </a:xfrm>
          <a:prstGeom prst="rect">
            <a:avLst/>
          </a:prstGeom>
          <a:noFill/>
        </p:spPr>
        <p:txBody>
          <a:bodyPr wrap="square" rtlCol="0">
            <a:spAutoFit/>
          </a:bodyPr>
          <a:lstStyle/>
          <a:p>
            <a:r>
              <a:rPr lang="fr-FR" sz="3600" dirty="0"/>
              <a:t>Les As Clownesques - </a:t>
            </a:r>
            <a:r>
              <a:rPr lang="fr-FR" sz="3200" dirty="0"/>
              <a:t>Collège Fernand </a:t>
            </a:r>
            <a:r>
              <a:rPr lang="fr-FR" sz="3200" dirty="0" err="1"/>
              <a:t>Gregh</a:t>
            </a:r>
            <a:endParaRPr lang="fr-FR" sz="3200" dirty="0"/>
          </a:p>
        </p:txBody>
      </p:sp>
      <p:sp>
        <p:nvSpPr>
          <p:cNvPr id="6" name="Rectangle 5"/>
          <p:cNvSpPr/>
          <p:nvPr/>
        </p:nvSpPr>
        <p:spPr>
          <a:xfrm>
            <a:off x="3587467" y="3056351"/>
            <a:ext cx="5196807" cy="2492990"/>
          </a:xfrm>
          <a:prstGeom prst="rect">
            <a:avLst/>
          </a:prstGeom>
        </p:spPr>
        <p:txBody>
          <a:bodyPr wrap="none">
            <a:spAutoFit/>
          </a:bodyPr>
          <a:lstStyle/>
          <a:p>
            <a:pPr algn="ctr"/>
            <a:r>
              <a:rPr lang="fr-FR" sz="2400" b="1" dirty="0" err="1"/>
              <a:t>Meky</a:t>
            </a:r>
            <a:r>
              <a:rPr lang="fr-FR" sz="2400" b="1" dirty="0"/>
              <a:t>, </a:t>
            </a:r>
            <a:r>
              <a:rPr lang="fr-FR" sz="2400" b="1" dirty="0" err="1"/>
              <a:t>Ylana</a:t>
            </a:r>
            <a:r>
              <a:rPr lang="fr-FR" sz="2400" b="1" dirty="0"/>
              <a:t>, Jordan, </a:t>
            </a:r>
          </a:p>
          <a:p>
            <a:pPr algn="ctr"/>
            <a:r>
              <a:rPr lang="fr-FR" sz="2400" b="1" dirty="0"/>
              <a:t>ou les 3 as qui s’enflamment</a:t>
            </a:r>
          </a:p>
          <a:p>
            <a:pPr algn="ctr"/>
            <a:r>
              <a:rPr lang="fr-FR" sz="2400" b="1" dirty="0"/>
              <a:t>Toujours prêts à faire du </a:t>
            </a:r>
            <a:r>
              <a:rPr lang="fr-FR" sz="2400" b="1" dirty="0" err="1"/>
              <a:t>slam</a:t>
            </a:r>
            <a:endParaRPr lang="fr-FR" sz="2400" b="1" dirty="0"/>
          </a:p>
          <a:p>
            <a:pPr algn="ctr"/>
            <a:r>
              <a:rPr lang="fr-FR" sz="2400" b="1" dirty="0"/>
              <a:t>Pour faire sourire votre âme!</a:t>
            </a:r>
          </a:p>
          <a:p>
            <a:pPr algn="ctr"/>
            <a:r>
              <a:rPr lang="fr-FR" sz="2400" b="1" dirty="0"/>
              <a:t>Que le spectacle commence!</a:t>
            </a:r>
          </a:p>
          <a:p>
            <a:br>
              <a:rPr lang="fr-FR" dirty="0"/>
            </a:br>
            <a:endParaRPr lang="fr-FR" dirty="0"/>
          </a:p>
        </p:txBody>
      </p:sp>
      <p:pic>
        <p:nvPicPr>
          <p:cNvPr id="94210" name="Picture 2" descr="https://lh3.googleusercontent.com/o_fV5hMeiUyN_eamNNOOzl77uexi2BHMhxdMGQcvSlSUghVYpiFmuf5AozLdMpY_6Yu1tbvB-nzAktMLIlJWNdM5DFAWNZ3EheakhFI6EduJyEwJsBUGUzHn8rWaEz3mAZluTRnl"/>
          <p:cNvPicPr>
            <a:picLocks noChangeAspect="1" noChangeArrowheads="1"/>
          </p:cNvPicPr>
          <p:nvPr/>
        </p:nvPicPr>
        <p:blipFill>
          <a:blip r:embed="rId2" cstate="print"/>
          <a:srcRect/>
          <a:stretch>
            <a:fillRect/>
          </a:stretch>
        </p:blipFill>
        <p:spPr bwMode="auto">
          <a:xfrm>
            <a:off x="280487" y="3734537"/>
            <a:ext cx="3690263" cy="2760963"/>
          </a:xfrm>
          <a:prstGeom prst="rect">
            <a:avLst/>
          </a:prstGeom>
        </p:spPr>
        <p:style>
          <a:lnRef idx="1">
            <a:schemeClr val="dk1"/>
          </a:lnRef>
          <a:fillRef idx="3">
            <a:schemeClr val="dk1"/>
          </a:fillRef>
          <a:effectRef idx="2">
            <a:schemeClr val="dk1"/>
          </a:effectRef>
          <a:fontRef idx="minor">
            <a:schemeClr val="lt1"/>
          </a:fontRef>
        </p:style>
      </p:pic>
    </p:spTree>
    <p:extLst>
      <p:ext uri="{BB962C8B-B14F-4D97-AF65-F5344CB8AC3E}">
        <p14:creationId xmlns:p14="http://schemas.microsoft.com/office/powerpoint/2010/main" val="36468135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err="1">
                <a:solidFill>
                  <a:srgbClr val="302C24">
                    <a:alpha val="15000"/>
                  </a:srgbClr>
                </a:solidFill>
                <a:latin typeface="Impact"/>
                <a:ea typeface="宋体"/>
                <a:cs typeface="Rockwell"/>
              </a:rPr>
              <a:t>Equipes</a:t>
            </a:r>
            <a:endParaRPr lang="en-US" sz="12000" cap="all" dirty="0">
              <a:solidFill>
                <a:srgbClr val="302C24">
                  <a:alpha val="15000"/>
                </a:srgbClr>
              </a:solidFill>
              <a:effectLst/>
              <a:latin typeface="Impact"/>
              <a:ea typeface="宋体"/>
              <a:cs typeface="Rockwell"/>
            </a:endParaRPr>
          </a:p>
        </p:txBody>
      </p:sp>
      <p:sp>
        <p:nvSpPr>
          <p:cNvPr id="3" name="Rectangle 2"/>
          <p:cNvSpPr/>
          <p:nvPr/>
        </p:nvSpPr>
        <p:spPr>
          <a:xfrm>
            <a:off x="1901833" y="1503123"/>
            <a:ext cx="5474768" cy="646331"/>
          </a:xfrm>
          <a:prstGeom prst="rect">
            <a:avLst/>
          </a:prstGeom>
        </p:spPr>
        <p:txBody>
          <a:bodyPr wrap="none">
            <a:spAutoFit/>
          </a:bodyPr>
          <a:lstStyle/>
          <a:p>
            <a:r>
              <a:rPr lang="fr-FR" sz="3600" dirty="0" err="1"/>
              <a:t>Dalessa</a:t>
            </a:r>
            <a:r>
              <a:rPr lang="fr-FR" sz="2000" dirty="0"/>
              <a:t> </a:t>
            </a:r>
            <a:r>
              <a:rPr lang="fr-FR" dirty="0"/>
              <a:t>- </a:t>
            </a:r>
            <a:r>
              <a:rPr lang="fr-FR" sz="3200" dirty="0"/>
              <a:t>Collège Jacques Prévert</a:t>
            </a:r>
          </a:p>
        </p:txBody>
      </p:sp>
      <p:sp>
        <p:nvSpPr>
          <p:cNvPr id="4" name="Rectangle 3"/>
          <p:cNvSpPr/>
          <p:nvPr/>
        </p:nvSpPr>
        <p:spPr>
          <a:xfrm>
            <a:off x="4402899" y="2404997"/>
            <a:ext cx="4941517" cy="4093428"/>
          </a:xfrm>
          <a:prstGeom prst="rect">
            <a:avLst/>
          </a:prstGeom>
        </p:spPr>
        <p:txBody>
          <a:bodyPr wrap="square">
            <a:spAutoFit/>
          </a:bodyPr>
          <a:lstStyle/>
          <a:p>
            <a:r>
              <a:rPr lang="fr-FR" sz="2000" b="1" dirty="0"/>
              <a:t>Moi c'est DA-Daniela</a:t>
            </a:r>
          </a:p>
          <a:p>
            <a:r>
              <a:rPr lang="fr-FR" sz="2000" b="1" dirty="0"/>
              <a:t>Je suis toujours là</a:t>
            </a:r>
          </a:p>
          <a:p>
            <a:r>
              <a:rPr lang="fr-FR" sz="2000" b="1" dirty="0"/>
              <a:t>Même quand les gens n'ont pas besoin de moi.</a:t>
            </a:r>
          </a:p>
          <a:p>
            <a:r>
              <a:rPr lang="fr-FR" sz="2000" b="1" dirty="0"/>
              <a:t>Moi c'est LE-</a:t>
            </a:r>
            <a:r>
              <a:rPr lang="fr-FR" sz="2000" b="1" dirty="0" err="1"/>
              <a:t>Léaline</a:t>
            </a:r>
            <a:endParaRPr lang="fr-FR" sz="2000" b="1" dirty="0"/>
          </a:p>
          <a:p>
            <a:r>
              <a:rPr lang="fr-FR" sz="2000" b="1" dirty="0"/>
              <a:t>Je suis peut-être un peu taquine mais je suis surtout très maline !</a:t>
            </a:r>
          </a:p>
          <a:p>
            <a:r>
              <a:rPr lang="fr-FR" sz="2000" b="1" dirty="0"/>
              <a:t>Moi c'est SA-Salomé</a:t>
            </a:r>
          </a:p>
          <a:p>
            <a:r>
              <a:rPr lang="fr-FR" sz="2000" b="1" dirty="0"/>
              <a:t>J'aime m'exprimer</a:t>
            </a:r>
          </a:p>
          <a:p>
            <a:r>
              <a:rPr lang="fr-FR" sz="2000" b="1" dirty="0"/>
              <a:t>Mais surtout être écoutée.</a:t>
            </a:r>
          </a:p>
          <a:p>
            <a:r>
              <a:rPr lang="fr-FR" sz="2000" b="1" dirty="0"/>
              <a:t>Nous c'est DALESSA</a:t>
            </a:r>
          </a:p>
          <a:p>
            <a:r>
              <a:rPr lang="fr-FR" sz="2000" b="1" dirty="0"/>
              <a:t>On n'est pas là pour les </a:t>
            </a:r>
            <a:r>
              <a:rPr lang="fr-FR" sz="2000" b="1" dirty="0" err="1"/>
              <a:t>rageux</a:t>
            </a:r>
            <a:endParaRPr lang="fr-FR" sz="2000" b="1" dirty="0"/>
          </a:p>
          <a:p>
            <a:r>
              <a:rPr lang="fr-FR" sz="2000" b="1" dirty="0"/>
              <a:t>On est là pour vous en mettre plein les yeux !</a:t>
            </a:r>
          </a:p>
        </p:txBody>
      </p:sp>
      <p:pic>
        <p:nvPicPr>
          <p:cNvPr id="1026" name="Picture 2" descr="C:\Users\Juliette\Downloads\DSCN5736.JPG"/>
          <p:cNvPicPr>
            <a:picLocks noChangeAspect="1" noChangeArrowheads="1"/>
          </p:cNvPicPr>
          <p:nvPr/>
        </p:nvPicPr>
        <p:blipFill>
          <a:blip r:embed="rId2" cstate="print"/>
          <a:srcRect/>
          <a:stretch>
            <a:fillRect/>
          </a:stretch>
        </p:blipFill>
        <p:spPr bwMode="auto">
          <a:xfrm>
            <a:off x="194153" y="2908621"/>
            <a:ext cx="4008329" cy="3006247"/>
          </a:xfrm>
          <a:prstGeom prst="rect">
            <a:avLst/>
          </a:prstGeom>
        </p:spPr>
        <p:style>
          <a:lnRef idx="1">
            <a:schemeClr val="dk1"/>
          </a:lnRef>
          <a:fillRef idx="3">
            <a:schemeClr val="dk1"/>
          </a:fillRef>
          <a:effectRef idx="2">
            <a:schemeClr val="dk1"/>
          </a:effectRef>
          <a:fontRef idx="minor">
            <a:schemeClr val="lt1"/>
          </a:fontRef>
        </p:style>
      </p:pic>
    </p:spTree>
    <p:extLst>
      <p:ext uri="{BB962C8B-B14F-4D97-AF65-F5344CB8AC3E}">
        <p14:creationId xmlns:p14="http://schemas.microsoft.com/office/powerpoint/2010/main" val="36468135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err="1">
                <a:solidFill>
                  <a:srgbClr val="302C24">
                    <a:alpha val="15000"/>
                  </a:srgbClr>
                </a:solidFill>
                <a:latin typeface="Impact"/>
                <a:ea typeface="宋体"/>
                <a:cs typeface="Rockwell"/>
              </a:rPr>
              <a:t>Equipes</a:t>
            </a:r>
            <a:endParaRPr lang="en-US" sz="12000" cap="all" dirty="0">
              <a:solidFill>
                <a:srgbClr val="302C24">
                  <a:alpha val="15000"/>
                </a:srgbClr>
              </a:solidFill>
              <a:effectLst/>
              <a:latin typeface="Impact"/>
              <a:ea typeface="宋体"/>
              <a:cs typeface="Rockwell"/>
            </a:endParaRPr>
          </a:p>
        </p:txBody>
      </p:sp>
      <p:sp>
        <p:nvSpPr>
          <p:cNvPr id="3" name="Rectangle 2"/>
          <p:cNvSpPr/>
          <p:nvPr/>
        </p:nvSpPr>
        <p:spPr>
          <a:xfrm>
            <a:off x="4202482" y="2424821"/>
            <a:ext cx="4572000" cy="4154984"/>
          </a:xfrm>
          <a:prstGeom prst="rect">
            <a:avLst/>
          </a:prstGeom>
        </p:spPr>
        <p:txBody>
          <a:bodyPr>
            <a:spAutoFit/>
          </a:bodyPr>
          <a:lstStyle/>
          <a:p>
            <a:pPr algn="ctr"/>
            <a:r>
              <a:rPr lang="fr-FR" sz="2200" b="1" dirty="0"/>
              <a:t>Jonathan : Je suis plutôt joyeux, pas trop ennuyeux, j'aime le sport et manger comme un gros porc !</a:t>
            </a:r>
          </a:p>
          <a:p>
            <a:pPr algn="ctr"/>
            <a:endParaRPr lang="fr-FR" sz="2200" b="1" dirty="0"/>
          </a:p>
          <a:p>
            <a:pPr algn="ctr"/>
            <a:r>
              <a:rPr lang="fr-FR" sz="2200" b="1" dirty="0"/>
              <a:t>Salut, je m'appelle Florian. Je ne suis pas le plus grand ni le plus intelligent mais j'aime la vie et les gens !</a:t>
            </a:r>
          </a:p>
          <a:p>
            <a:pPr algn="ctr"/>
            <a:endParaRPr lang="fr-FR" sz="2200" b="1" dirty="0"/>
          </a:p>
          <a:p>
            <a:pPr algn="ctr"/>
            <a:r>
              <a:rPr lang="fr-FR" sz="2200" b="1" dirty="0"/>
              <a:t>Thibault : Avec mes pieds hors-normes, je peux rapidement des bornes. Mon honnêteté reste ma tasse de thé !</a:t>
            </a:r>
          </a:p>
        </p:txBody>
      </p:sp>
      <p:sp>
        <p:nvSpPr>
          <p:cNvPr id="4" name="Rectangle 3"/>
          <p:cNvSpPr/>
          <p:nvPr/>
        </p:nvSpPr>
        <p:spPr>
          <a:xfrm>
            <a:off x="2467628" y="1551564"/>
            <a:ext cx="4496844" cy="584775"/>
          </a:xfrm>
          <a:prstGeom prst="rect">
            <a:avLst/>
          </a:prstGeom>
        </p:spPr>
        <p:txBody>
          <a:bodyPr wrap="square">
            <a:spAutoFit/>
          </a:bodyPr>
          <a:lstStyle/>
          <a:p>
            <a:r>
              <a:rPr lang="fr-FR" sz="3200" dirty="0"/>
              <a:t> Collège Jacques Prévert</a:t>
            </a:r>
          </a:p>
        </p:txBody>
      </p:sp>
      <p:pic>
        <p:nvPicPr>
          <p:cNvPr id="2050" name="Picture 2" descr="C:\Users\Juliette\Downloads\IMG_2366.jpg"/>
          <p:cNvPicPr>
            <a:picLocks noChangeAspect="1" noChangeArrowheads="1"/>
          </p:cNvPicPr>
          <p:nvPr/>
        </p:nvPicPr>
        <p:blipFill>
          <a:blip r:embed="rId2" cstate="print"/>
          <a:srcRect t="22624" b="10503"/>
          <a:stretch>
            <a:fillRect/>
          </a:stretch>
        </p:blipFill>
        <p:spPr bwMode="auto">
          <a:xfrm>
            <a:off x="301016" y="3156559"/>
            <a:ext cx="3793008" cy="3382027"/>
          </a:xfrm>
          <a:prstGeom prst="rect">
            <a:avLst/>
          </a:prstGeom>
        </p:spPr>
        <p:style>
          <a:lnRef idx="1">
            <a:schemeClr val="dk1"/>
          </a:lnRef>
          <a:fillRef idx="3">
            <a:schemeClr val="dk1"/>
          </a:fillRef>
          <a:effectRef idx="2">
            <a:schemeClr val="dk1"/>
          </a:effectRef>
          <a:fontRef idx="minor">
            <a:schemeClr val="lt1"/>
          </a:fontRef>
        </p:style>
      </p:pic>
    </p:spTree>
    <p:extLst>
      <p:ext uri="{BB962C8B-B14F-4D97-AF65-F5344CB8AC3E}">
        <p14:creationId xmlns:p14="http://schemas.microsoft.com/office/powerpoint/2010/main" val="36468135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err="1">
                <a:solidFill>
                  <a:srgbClr val="302C24">
                    <a:alpha val="15000"/>
                  </a:srgbClr>
                </a:solidFill>
                <a:latin typeface="Impact"/>
                <a:ea typeface="宋体"/>
                <a:cs typeface="Rockwell"/>
              </a:rPr>
              <a:t>Equipes</a:t>
            </a:r>
            <a:endParaRPr lang="en-US" sz="12000" cap="all" dirty="0">
              <a:solidFill>
                <a:srgbClr val="302C24">
                  <a:alpha val="15000"/>
                </a:srgbClr>
              </a:solidFill>
              <a:effectLst/>
              <a:latin typeface="Impact"/>
              <a:ea typeface="宋体"/>
              <a:cs typeface="Rockwell"/>
            </a:endParaRPr>
          </a:p>
        </p:txBody>
      </p:sp>
      <p:sp>
        <p:nvSpPr>
          <p:cNvPr id="3" name="ZoneTexte 2"/>
          <p:cNvSpPr txBox="1"/>
          <p:nvPr/>
        </p:nvSpPr>
        <p:spPr>
          <a:xfrm>
            <a:off x="2196220" y="1615858"/>
            <a:ext cx="6212909" cy="646331"/>
          </a:xfrm>
          <a:prstGeom prst="rect">
            <a:avLst/>
          </a:prstGeom>
          <a:noFill/>
        </p:spPr>
        <p:txBody>
          <a:bodyPr wrap="square" rtlCol="0">
            <a:spAutoFit/>
          </a:bodyPr>
          <a:lstStyle/>
          <a:p>
            <a:r>
              <a:rPr lang="fr-FR" sz="3600" dirty="0" err="1"/>
              <a:t>Fort’Slam</a:t>
            </a:r>
            <a:r>
              <a:rPr lang="fr-FR" sz="3600" dirty="0"/>
              <a:t> du 77 - </a:t>
            </a:r>
            <a:r>
              <a:rPr lang="fr-FR" sz="3200" dirty="0"/>
              <a:t>Le Jard</a:t>
            </a:r>
          </a:p>
        </p:txBody>
      </p:sp>
      <p:pic>
        <p:nvPicPr>
          <p:cNvPr id="1026" name="Picture 2" descr="C:\Users\Juliette\Downloads\IMG_7976.JPG"/>
          <p:cNvPicPr>
            <a:picLocks noChangeAspect="1" noChangeArrowheads="1"/>
          </p:cNvPicPr>
          <p:nvPr/>
        </p:nvPicPr>
        <p:blipFill>
          <a:blip r:embed="rId2" cstate="print"/>
          <a:srcRect l="9763" r="6583"/>
          <a:stretch>
            <a:fillRect/>
          </a:stretch>
        </p:blipFill>
        <p:spPr bwMode="auto">
          <a:xfrm>
            <a:off x="388306" y="2663022"/>
            <a:ext cx="3858017" cy="3458912"/>
          </a:xfrm>
          <a:prstGeom prst="rect">
            <a:avLst/>
          </a:prstGeom>
        </p:spPr>
        <p:style>
          <a:lnRef idx="1">
            <a:schemeClr val="dk1"/>
          </a:lnRef>
          <a:fillRef idx="3">
            <a:schemeClr val="dk1"/>
          </a:fillRef>
          <a:effectRef idx="2">
            <a:schemeClr val="dk1"/>
          </a:effectRef>
          <a:fontRef idx="minor">
            <a:schemeClr val="lt1"/>
          </a:fontRef>
        </p:style>
      </p:pic>
      <p:sp>
        <p:nvSpPr>
          <p:cNvPr id="5" name="Rectangle 4"/>
          <p:cNvSpPr/>
          <p:nvPr/>
        </p:nvSpPr>
        <p:spPr>
          <a:xfrm>
            <a:off x="4698688" y="3093929"/>
            <a:ext cx="4282473" cy="2862322"/>
          </a:xfrm>
          <a:prstGeom prst="rect">
            <a:avLst/>
          </a:prstGeom>
        </p:spPr>
        <p:txBody>
          <a:bodyPr wrap="square">
            <a:spAutoFit/>
          </a:bodyPr>
          <a:lstStyle/>
          <a:p>
            <a:pPr algn="ctr"/>
            <a:r>
              <a:rPr lang="fr-FR" sz="3600" b="1" dirty="0"/>
              <a:t>Joueurs, </a:t>
            </a:r>
          </a:p>
          <a:p>
            <a:pPr algn="ctr"/>
            <a:r>
              <a:rPr lang="fr-FR" sz="3600" b="1" dirty="0"/>
              <a:t>drôles, </a:t>
            </a:r>
          </a:p>
          <a:p>
            <a:pPr algn="ctr"/>
            <a:r>
              <a:rPr lang="fr-FR" sz="3600" b="1" dirty="0"/>
              <a:t>complices </a:t>
            </a:r>
          </a:p>
          <a:p>
            <a:pPr algn="ctr"/>
            <a:r>
              <a:rPr lang="fr-FR" sz="3600" b="1" dirty="0"/>
              <a:t>et </a:t>
            </a:r>
          </a:p>
          <a:p>
            <a:pPr algn="ctr"/>
            <a:r>
              <a:rPr lang="fr-FR" sz="3600" b="1" dirty="0"/>
              <a:t>curieux !</a:t>
            </a:r>
          </a:p>
        </p:txBody>
      </p:sp>
    </p:spTree>
    <p:extLst>
      <p:ext uri="{BB962C8B-B14F-4D97-AF65-F5344CB8AC3E}">
        <p14:creationId xmlns:p14="http://schemas.microsoft.com/office/powerpoint/2010/main" val="36468135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err="1">
                <a:solidFill>
                  <a:srgbClr val="302C24">
                    <a:alpha val="15000"/>
                  </a:srgbClr>
                </a:solidFill>
                <a:latin typeface="Impact"/>
                <a:ea typeface="宋体"/>
                <a:cs typeface="Rockwell"/>
              </a:rPr>
              <a:t>Equipes</a:t>
            </a:r>
            <a:endParaRPr lang="en-US" sz="12000" cap="all" dirty="0">
              <a:solidFill>
                <a:srgbClr val="302C24">
                  <a:alpha val="15000"/>
                </a:srgbClr>
              </a:solidFill>
              <a:effectLst/>
              <a:latin typeface="Impact"/>
              <a:ea typeface="宋体"/>
              <a:cs typeface="Rockwell"/>
            </a:endParaRPr>
          </a:p>
        </p:txBody>
      </p:sp>
      <p:pic>
        <p:nvPicPr>
          <p:cNvPr id="2050" name="Picture 2" descr="C:\Users\Juliette\Downloads\IMG_7977.JPG"/>
          <p:cNvPicPr>
            <a:picLocks noChangeAspect="1" noChangeArrowheads="1"/>
          </p:cNvPicPr>
          <p:nvPr/>
        </p:nvPicPr>
        <p:blipFill>
          <a:blip r:embed="rId2" cstate="print"/>
          <a:srcRect l="3764" r="14631"/>
          <a:stretch>
            <a:fillRect/>
          </a:stretch>
        </p:blipFill>
        <p:spPr bwMode="auto">
          <a:xfrm rot="5400000">
            <a:off x="111058" y="2427553"/>
            <a:ext cx="4271376" cy="3925649"/>
          </a:xfrm>
          <a:prstGeom prst="rect">
            <a:avLst/>
          </a:prstGeom>
        </p:spPr>
        <p:style>
          <a:lnRef idx="1">
            <a:schemeClr val="dk1"/>
          </a:lnRef>
          <a:fillRef idx="3">
            <a:schemeClr val="dk1"/>
          </a:fillRef>
          <a:effectRef idx="2">
            <a:schemeClr val="dk1"/>
          </a:effectRef>
          <a:fontRef idx="minor">
            <a:schemeClr val="lt1"/>
          </a:fontRef>
        </p:style>
      </p:pic>
      <p:sp>
        <p:nvSpPr>
          <p:cNvPr id="4" name="Rectangle 3"/>
          <p:cNvSpPr/>
          <p:nvPr/>
        </p:nvSpPr>
        <p:spPr>
          <a:xfrm>
            <a:off x="1420432" y="1440493"/>
            <a:ext cx="6462604" cy="646331"/>
          </a:xfrm>
          <a:prstGeom prst="rect">
            <a:avLst/>
          </a:prstGeom>
        </p:spPr>
        <p:txBody>
          <a:bodyPr wrap="square">
            <a:spAutoFit/>
          </a:bodyPr>
          <a:lstStyle/>
          <a:p>
            <a:r>
              <a:rPr lang="fr-FR" sz="3600" dirty="0"/>
              <a:t>Les </a:t>
            </a:r>
            <a:r>
              <a:rPr lang="fr-FR" sz="3600" dirty="0" err="1"/>
              <a:t>Slameurs</a:t>
            </a:r>
            <a:r>
              <a:rPr lang="fr-FR" sz="3600" dirty="0"/>
              <a:t> Fantastiques </a:t>
            </a:r>
            <a:r>
              <a:rPr lang="fr-FR" dirty="0"/>
              <a:t>- </a:t>
            </a:r>
            <a:r>
              <a:rPr lang="fr-FR" sz="3200" dirty="0"/>
              <a:t>Le Jard</a:t>
            </a:r>
          </a:p>
        </p:txBody>
      </p:sp>
      <p:sp>
        <p:nvSpPr>
          <p:cNvPr id="5" name="Rectangle 4"/>
          <p:cNvSpPr/>
          <p:nvPr/>
        </p:nvSpPr>
        <p:spPr>
          <a:xfrm>
            <a:off x="4384935" y="3469710"/>
            <a:ext cx="4572000" cy="2677656"/>
          </a:xfrm>
          <a:prstGeom prst="rect">
            <a:avLst/>
          </a:prstGeom>
        </p:spPr>
        <p:txBody>
          <a:bodyPr wrap="square">
            <a:spAutoFit/>
          </a:bodyPr>
          <a:lstStyle/>
          <a:p>
            <a:pPr algn="ctr"/>
            <a:r>
              <a:rPr lang="fr-FR" sz="2400" b="1" dirty="0"/>
              <a:t>Beaux, forts, intelligents, musclés et costaux</a:t>
            </a:r>
          </a:p>
          <a:p>
            <a:pPr algn="ctr"/>
            <a:r>
              <a:rPr lang="fr-FR" sz="2400" b="1" dirty="0"/>
              <a:t>Et oui c’est nous les </a:t>
            </a:r>
            <a:r>
              <a:rPr lang="fr-FR" sz="2400" b="1" dirty="0" err="1"/>
              <a:t>slameurs</a:t>
            </a:r>
            <a:r>
              <a:rPr lang="fr-FR" sz="2400" b="1" dirty="0"/>
              <a:t> fantastiques</a:t>
            </a:r>
          </a:p>
          <a:p>
            <a:pPr algn="ctr"/>
            <a:r>
              <a:rPr lang="fr-FR" sz="2400" b="1" dirty="0"/>
              <a:t>Et oui pas de panique !</a:t>
            </a:r>
          </a:p>
          <a:p>
            <a:pPr algn="ctr"/>
            <a:r>
              <a:rPr lang="fr-FR" sz="2400" b="1" dirty="0"/>
              <a:t>Nous sommes une bande de rigolos !!!</a:t>
            </a:r>
          </a:p>
        </p:txBody>
      </p:sp>
      <p:cxnSp>
        <p:nvCxnSpPr>
          <p:cNvPr id="6" name="Connecteur droit 5"/>
          <p:cNvCxnSpPr/>
          <p:nvPr/>
        </p:nvCxnSpPr>
        <p:spPr>
          <a:xfrm>
            <a:off x="6156771" y="2780778"/>
            <a:ext cx="1020642"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468135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err="1">
                <a:solidFill>
                  <a:srgbClr val="302C24">
                    <a:alpha val="15000"/>
                  </a:srgbClr>
                </a:solidFill>
                <a:latin typeface="Impact"/>
                <a:ea typeface="宋体"/>
                <a:cs typeface="Rockwell"/>
              </a:rPr>
              <a:t>Equipes</a:t>
            </a:r>
            <a:endParaRPr lang="en-US" sz="12000" cap="all" dirty="0">
              <a:solidFill>
                <a:srgbClr val="302C24">
                  <a:alpha val="15000"/>
                </a:srgbClr>
              </a:solidFill>
              <a:effectLst/>
              <a:latin typeface="Impact"/>
              <a:ea typeface="宋体"/>
              <a:cs typeface="Rockwell"/>
            </a:endParaRPr>
          </a:p>
        </p:txBody>
      </p:sp>
      <p:sp>
        <p:nvSpPr>
          <p:cNvPr id="6" name="Rectangle 5"/>
          <p:cNvSpPr/>
          <p:nvPr/>
        </p:nvSpPr>
        <p:spPr>
          <a:xfrm>
            <a:off x="4157329" y="3105835"/>
            <a:ext cx="4251800" cy="830997"/>
          </a:xfrm>
          <a:prstGeom prst="rect">
            <a:avLst/>
          </a:prstGeom>
        </p:spPr>
        <p:txBody>
          <a:bodyPr wrap="square">
            <a:spAutoFit/>
          </a:bodyPr>
          <a:lstStyle/>
          <a:p>
            <a:pPr algn="ctr"/>
            <a:r>
              <a:rPr lang="fr-FR" sz="2400" b="1" dirty="0"/>
              <a:t>Souriantes, différentes, timides et pourtant intelligentes</a:t>
            </a:r>
          </a:p>
        </p:txBody>
      </p:sp>
      <p:sp>
        <p:nvSpPr>
          <p:cNvPr id="7" name="ZoneTexte 6"/>
          <p:cNvSpPr txBox="1"/>
          <p:nvPr/>
        </p:nvSpPr>
        <p:spPr>
          <a:xfrm>
            <a:off x="2609578" y="1430478"/>
            <a:ext cx="5799551" cy="646331"/>
          </a:xfrm>
          <a:prstGeom prst="rect">
            <a:avLst/>
          </a:prstGeom>
          <a:noFill/>
        </p:spPr>
        <p:txBody>
          <a:bodyPr wrap="square" rtlCol="0">
            <a:spAutoFit/>
          </a:bodyPr>
          <a:lstStyle/>
          <a:p>
            <a:r>
              <a:rPr lang="fr-FR" sz="3600" dirty="0"/>
              <a:t>Les Guerrières </a:t>
            </a:r>
            <a:r>
              <a:rPr lang="fr-FR" sz="3200" dirty="0"/>
              <a:t>–</a:t>
            </a:r>
            <a:r>
              <a:rPr lang="fr-FR" sz="3600" dirty="0"/>
              <a:t> </a:t>
            </a:r>
            <a:r>
              <a:rPr lang="fr-FR" sz="3200" dirty="0"/>
              <a:t>Le Jard</a:t>
            </a:r>
            <a:r>
              <a:rPr lang="fr-FR" sz="3600" dirty="0"/>
              <a:t> </a:t>
            </a:r>
          </a:p>
        </p:txBody>
      </p:sp>
      <p:pic>
        <p:nvPicPr>
          <p:cNvPr id="58369" name="Picture 1" descr="C:\Users\Juliette\Downloads\20190507_173707.jpg"/>
          <p:cNvPicPr>
            <a:picLocks noChangeAspect="1" noChangeArrowheads="1"/>
          </p:cNvPicPr>
          <p:nvPr/>
        </p:nvPicPr>
        <p:blipFill>
          <a:blip r:embed="rId2" cstate="print"/>
          <a:srcRect l="19760" r="29555"/>
          <a:stretch>
            <a:fillRect/>
          </a:stretch>
        </p:blipFill>
        <p:spPr bwMode="auto">
          <a:xfrm rot="5400000">
            <a:off x="357058" y="2618746"/>
            <a:ext cx="3712892" cy="3560973"/>
          </a:xfrm>
          <a:prstGeom prst="rect">
            <a:avLst/>
          </a:prstGeom>
        </p:spPr>
        <p:style>
          <a:lnRef idx="1">
            <a:schemeClr val="dk1"/>
          </a:lnRef>
          <a:fillRef idx="3">
            <a:schemeClr val="dk1"/>
          </a:fillRef>
          <a:effectRef idx="2">
            <a:schemeClr val="dk1"/>
          </a:effectRef>
          <a:fontRef idx="minor">
            <a:schemeClr val="lt1"/>
          </a:fontRef>
        </p:style>
      </p:pic>
    </p:spTree>
    <p:extLst>
      <p:ext uri="{BB962C8B-B14F-4D97-AF65-F5344CB8AC3E}">
        <p14:creationId xmlns:p14="http://schemas.microsoft.com/office/powerpoint/2010/main" val="36468135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err="1">
                <a:solidFill>
                  <a:srgbClr val="302C24">
                    <a:alpha val="15000"/>
                  </a:srgbClr>
                </a:solidFill>
                <a:latin typeface="Impact"/>
                <a:ea typeface="宋体"/>
                <a:cs typeface="Rockwell"/>
              </a:rPr>
              <a:t>Equipes</a:t>
            </a:r>
            <a:endParaRPr lang="en-US" sz="12000" cap="all" dirty="0">
              <a:solidFill>
                <a:srgbClr val="302C24">
                  <a:alpha val="15000"/>
                </a:srgbClr>
              </a:solidFill>
              <a:effectLst/>
              <a:latin typeface="Impact"/>
              <a:ea typeface="宋体"/>
              <a:cs typeface="Rockwell"/>
            </a:endParaRPr>
          </a:p>
        </p:txBody>
      </p:sp>
      <p:sp>
        <p:nvSpPr>
          <p:cNvPr id="3" name="ZoneTexte 2"/>
          <p:cNvSpPr txBox="1"/>
          <p:nvPr/>
        </p:nvSpPr>
        <p:spPr>
          <a:xfrm>
            <a:off x="551144" y="1377863"/>
            <a:ext cx="9419573" cy="646331"/>
          </a:xfrm>
          <a:prstGeom prst="rect">
            <a:avLst/>
          </a:prstGeom>
          <a:noFill/>
        </p:spPr>
        <p:txBody>
          <a:bodyPr wrap="square" rtlCol="0">
            <a:spAutoFit/>
          </a:bodyPr>
          <a:lstStyle/>
          <a:p>
            <a:r>
              <a:rPr lang="fr-FR" sz="3600" dirty="0"/>
              <a:t>Les Hommes de Papiers </a:t>
            </a:r>
            <a:r>
              <a:rPr lang="fr-FR" sz="3200" dirty="0"/>
              <a:t>- Collège Charles Péguy </a:t>
            </a:r>
          </a:p>
        </p:txBody>
      </p:sp>
      <p:pic>
        <p:nvPicPr>
          <p:cNvPr id="7170" name="Picture 2" descr="https://lh6.googleusercontent.com/kpXZvaBe8d6mE73BPiPYKj9_OpLNKDv-hsBcnSyXdKefGMQTs_gny01nFILo1dKElWA1UA4BjePmTlQMGezLbfktL3Ci7cdMFpsSUHgIBe74r1pvgYUZ7xUmWitJDOj0qdueH6Nu"/>
          <p:cNvPicPr>
            <a:picLocks noChangeAspect="1" noChangeArrowheads="1"/>
          </p:cNvPicPr>
          <p:nvPr/>
        </p:nvPicPr>
        <p:blipFill>
          <a:blip r:embed="rId2" cstate="print"/>
          <a:srcRect t="30316" b="29225"/>
          <a:stretch>
            <a:fillRect/>
          </a:stretch>
        </p:blipFill>
        <p:spPr bwMode="auto">
          <a:xfrm>
            <a:off x="2485068" y="2793305"/>
            <a:ext cx="4412842" cy="3169086"/>
          </a:xfrm>
          <a:prstGeom prst="rect">
            <a:avLst/>
          </a:prstGeom>
          <a:ln/>
        </p:spPr>
        <p:style>
          <a:lnRef idx="1">
            <a:schemeClr val="dk1"/>
          </a:lnRef>
          <a:fillRef idx="3">
            <a:schemeClr val="dk1"/>
          </a:fillRef>
          <a:effectRef idx="2">
            <a:schemeClr val="dk1"/>
          </a:effectRef>
          <a:fontRef idx="minor">
            <a:schemeClr val="lt1"/>
          </a:fontRef>
        </p:style>
      </p:pic>
    </p:spTree>
    <p:extLst>
      <p:ext uri="{BB962C8B-B14F-4D97-AF65-F5344CB8AC3E}">
        <p14:creationId xmlns:p14="http://schemas.microsoft.com/office/powerpoint/2010/main" val="36468135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err="1">
                <a:solidFill>
                  <a:srgbClr val="302C24">
                    <a:alpha val="15000"/>
                  </a:srgbClr>
                </a:solidFill>
                <a:latin typeface="Impact"/>
                <a:ea typeface="宋体"/>
                <a:cs typeface="Rockwell"/>
              </a:rPr>
              <a:t>Equipes</a:t>
            </a:r>
            <a:endParaRPr lang="en-US" sz="12000" cap="all" dirty="0">
              <a:solidFill>
                <a:srgbClr val="302C24">
                  <a:alpha val="15000"/>
                </a:srgbClr>
              </a:solidFill>
              <a:effectLst/>
              <a:latin typeface="Impact"/>
              <a:ea typeface="宋体"/>
              <a:cs typeface="Rockwell"/>
            </a:endParaRPr>
          </a:p>
        </p:txBody>
      </p:sp>
      <p:sp>
        <p:nvSpPr>
          <p:cNvPr id="3" name="ZoneTexte 2"/>
          <p:cNvSpPr txBox="1"/>
          <p:nvPr/>
        </p:nvSpPr>
        <p:spPr>
          <a:xfrm>
            <a:off x="551144" y="1377863"/>
            <a:ext cx="9419573" cy="646331"/>
          </a:xfrm>
          <a:prstGeom prst="rect">
            <a:avLst/>
          </a:prstGeom>
          <a:noFill/>
        </p:spPr>
        <p:txBody>
          <a:bodyPr wrap="square" rtlCol="0">
            <a:spAutoFit/>
          </a:bodyPr>
          <a:lstStyle/>
          <a:p>
            <a:r>
              <a:rPr lang="fr-FR" sz="3600" dirty="0"/>
              <a:t>Les Improvisateurs </a:t>
            </a:r>
            <a:r>
              <a:rPr lang="fr-FR" sz="3200" dirty="0"/>
              <a:t>- Collège Charles Péguy </a:t>
            </a:r>
          </a:p>
        </p:txBody>
      </p:sp>
      <p:pic>
        <p:nvPicPr>
          <p:cNvPr id="118786" name="Picture 2" descr="C:\Users\Juliette\Downloads\59641686_431253114087460_4987256530228215808_n.jpg"/>
          <p:cNvPicPr>
            <a:picLocks noChangeAspect="1" noChangeArrowheads="1"/>
          </p:cNvPicPr>
          <p:nvPr/>
        </p:nvPicPr>
        <p:blipFill>
          <a:blip r:embed="rId2" cstate="print"/>
          <a:srcRect l="17671" t="10184" r="19863"/>
          <a:stretch>
            <a:fillRect/>
          </a:stretch>
        </p:blipFill>
        <p:spPr bwMode="auto">
          <a:xfrm>
            <a:off x="2530258" y="2605413"/>
            <a:ext cx="3788493" cy="3068877"/>
          </a:xfrm>
          <a:prstGeom prst="rect">
            <a:avLst/>
          </a:prstGeom>
        </p:spPr>
        <p:style>
          <a:lnRef idx="1">
            <a:schemeClr val="dk1"/>
          </a:lnRef>
          <a:fillRef idx="3">
            <a:schemeClr val="dk1"/>
          </a:fillRef>
          <a:effectRef idx="2">
            <a:schemeClr val="dk1"/>
          </a:effectRef>
          <a:fontRef idx="minor">
            <a:schemeClr val="lt1"/>
          </a:fontRef>
        </p:style>
      </p:pic>
    </p:spTree>
    <p:extLst>
      <p:ext uri="{BB962C8B-B14F-4D97-AF65-F5344CB8AC3E}">
        <p14:creationId xmlns:p14="http://schemas.microsoft.com/office/powerpoint/2010/main" val="36468135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1"/>
          <p:cNvSpPr txBox="1">
            <a:spLocks/>
          </p:cNvSpPr>
          <p:nvPr/>
        </p:nvSpPr>
        <p:spPr>
          <a:xfrm>
            <a:off x="0" y="81703"/>
            <a:ext cx="9407716" cy="1351201"/>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7200" cap="all" dirty="0">
                <a:solidFill>
                  <a:srgbClr val="302C24">
                    <a:alpha val="15000"/>
                  </a:srgbClr>
                </a:solidFill>
                <a:effectLst/>
                <a:latin typeface="Impact"/>
                <a:ea typeface="宋体"/>
                <a:cs typeface="Rockwell"/>
              </a:rPr>
              <a:t>Les Mots</a:t>
            </a:r>
            <a:r>
              <a:rPr lang="en-US" sz="7200" cap="all" dirty="0">
                <a:solidFill>
                  <a:srgbClr val="302C24">
                    <a:alpha val="15000"/>
                  </a:srgbClr>
                </a:solidFill>
                <a:latin typeface="Impact"/>
                <a:ea typeface="宋体"/>
                <a:cs typeface="Rockwell"/>
              </a:rPr>
              <a:t> du     </a:t>
            </a:r>
            <a:r>
              <a:rPr lang="en-US" sz="7200" cap="all" dirty="0" err="1">
                <a:solidFill>
                  <a:srgbClr val="302C24">
                    <a:alpha val="15000"/>
                  </a:srgbClr>
                </a:solidFill>
                <a:latin typeface="Impact"/>
                <a:ea typeface="宋体"/>
                <a:cs typeface="Rockwell"/>
              </a:rPr>
              <a:t>résident</a:t>
            </a:r>
            <a:endParaRPr lang="fr-FR" sz="7200" cap="all" dirty="0">
              <a:solidFill>
                <a:srgbClr val="302C24">
                  <a:alpha val="15000"/>
                </a:srgbClr>
              </a:solidFill>
              <a:effectLst/>
              <a:latin typeface="Impact"/>
              <a:ea typeface="宋体"/>
              <a:cs typeface="Rockwell"/>
            </a:endParaRPr>
          </a:p>
        </p:txBody>
      </p:sp>
      <p:sp>
        <p:nvSpPr>
          <p:cNvPr id="5" name="Rectangle 4"/>
          <p:cNvSpPr/>
          <p:nvPr/>
        </p:nvSpPr>
        <p:spPr>
          <a:xfrm>
            <a:off x="538198" y="1432904"/>
            <a:ext cx="8412050" cy="5786199"/>
          </a:xfrm>
          <a:prstGeom prst="rect">
            <a:avLst/>
          </a:prstGeom>
        </p:spPr>
        <p:txBody>
          <a:bodyPr wrap="square">
            <a:spAutoFit/>
          </a:bodyPr>
          <a:lstStyle/>
          <a:p>
            <a:pPr marL="457200" indent="-457200" algn="just">
              <a:buFont typeface="Arial"/>
              <a:buChar char="•"/>
            </a:pPr>
            <a:r>
              <a:rPr lang="fr-FR" sz="3200" b="1" dirty="0"/>
              <a:t>Coopérer !</a:t>
            </a:r>
            <a:endParaRPr lang="fr-FR" sz="3200" dirty="0"/>
          </a:p>
          <a:p>
            <a:pPr algn="just"/>
            <a:r>
              <a:rPr lang="fr-FR" sz="2000" dirty="0"/>
              <a:t>A plusieurs mains, à plusieurs voix, mélanger les émotions, ajouter des gestes synchronisés, des rires et des sourires mais surtout, ne pas oublier la solidarité !</a:t>
            </a:r>
          </a:p>
          <a:p>
            <a:pPr algn="just"/>
            <a:r>
              <a:rPr lang="fr-FR" sz="2000" dirty="0"/>
              <a:t>Le Grand </a:t>
            </a:r>
            <a:r>
              <a:rPr lang="fr-FR" sz="2000" dirty="0" err="1"/>
              <a:t>Slam</a:t>
            </a:r>
            <a:r>
              <a:rPr lang="fr-FR" sz="2000" dirty="0"/>
              <a:t> du 77 est un sport d’équipe.</a:t>
            </a:r>
          </a:p>
          <a:p>
            <a:pPr algn="just"/>
            <a:r>
              <a:rPr lang="fr-FR" dirty="0"/>
              <a:t> </a:t>
            </a:r>
          </a:p>
          <a:p>
            <a:pPr marL="457200" indent="-457200" algn="just">
              <a:buFont typeface="Arial"/>
              <a:buChar char="•"/>
            </a:pPr>
            <a:r>
              <a:rPr lang="fr-FR" sz="3200" b="1" dirty="0"/>
              <a:t>S’exprimer !</a:t>
            </a:r>
            <a:endParaRPr lang="fr-FR" sz="3200" dirty="0"/>
          </a:p>
          <a:p>
            <a:pPr lvl="1" algn="just"/>
            <a:r>
              <a:rPr lang="fr-FR" sz="2000" dirty="0"/>
              <a:t>Les jeunes doivent penser à utiliser leurs voix comme des outils vitaux qui peuvent façonner le monde autour d’eux. Des mots pour soigner les autres maux. Ecrire pour exister ! Ecrire pour résister ! Écrire pour s’exprimer ! Avoir confiance en soi et oser dire !</a:t>
            </a:r>
          </a:p>
          <a:p>
            <a:pPr algn="just"/>
            <a:r>
              <a:rPr lang="fr-FR" dirty="0"/>
              <a:t> </a:t>
            </a:r>
          </a:p>
          <a:p>
            <a:pPr marL="457200" indent="-457200" algn="just">
              <a:buFont typeface="Arial"/>
              <a:buChar char="•"/>
            </a:pPr>
            <a:r>
              <a:rPr lang="fr-FR" sz="3200" b="1" dirty="0"/>
              <a:t>S'écouter !</a:t>
            </a:r>
            <a:endParaRPr lang="fr-FR" sz="3200" dirty="0"/>
          </a:p>
          <a:p>
            <a:pPr algn="just"/>
            <a:r>
              <a:rPr lang="fr-FR" sz="2000" dirty="0"/>
              <a:t>L’écoute est l’une des qualités qui permet de rentrer en communication. </a:t>
            </a:r>
          </a:p>
          <a:p>
            <a:pPr algn="just"/>
            <a:r>
              <a:rPr lang="fr-FR" sz="2000" dirty="0"/>
              <a:t>Entendre ce que l’autre a à dire, prendre la parole en toute confiance et avoir le sentiment d’être écouté et pouvoir en discuter avec lui après. </a:t>
            </a:r>
          </a:p>
          <a:p>
            <a:pPr algn="just"/>
            <a:r>
              <a:rPr lang="fr-FR" sz="2000" dirty="0"/>
              <a:t> </a:t>
            </a:r>
          </a:p>
          <a:p>
            <a:r>
              <a:rPr lang="fr-FR" dirty="0"/>
              <a:t>  </a:t>
            </a:r>
          </a:p>
        </p:txBody>
      </p:sp>
      <p:pic>
        <p:nvPicPr>
          <p:cNvPr id="6" name="Image 5" descr="Capture d’écran 2018-04-21 à 17.08.21.png"/>
          <p:cNvPicPr>
            <a:picLocks noChangeAspect="1"/>
          </p:cNvPicPr>
          <p:nvPr/>
        </p:nvPicPr>
        <p:blipFill rotWithShape="1">
          <a:blip r:embed="rId2" cstate="email">
            <a:extLst>
              <a:ext uri="{28A0092B-C50C-407E-A947-70E740481C1C}">
                <a14:useLocalDpi xmlns:a14="http://schemas.microsoft.com/office/drawing/2010/main" val="0"/>
              </a:ext>
            </a:extLst>
          </a:blip>
          <a:srcRect l="12915" r="22511" b="9203"/>
          <a:stretch/>
        </p:blipFill>
        <p:spPr>
          <a:xfrm>
            <a:off x="5028953" y="81703"/>
            <a:ext cx="702617" cy="1162282"/>
          </a:xfrm>
          <a:prstGeom prst="rect">
            <a:avLst/>
          </a:prstGeom>
        </p:spPr>
      </p:pic>
    </p:spTree>
    <p:extLst>
      <p:ext uri="{BB962C8B-B14F-4D97-AF65-F5344CB8AC3E}">
        <p14:creationId xmlns:p14="http://schemas.microsoft.com/office/powerpoint/2010/main" val="33761874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err="1">
                <a:solidFill>
                  <a:srgbClr val="302C24">
                    <a:alpha val="15000"/>
                  </a:srgbClr>
                </a:solidFill>
                <a:latin typeface="Impact"/>
                <a:ea typeface="宋体"/>
                <a:cs typeface="Rockwell"/>
              </a:rPr>
              <a:t>Equipes</a:t>
            </a:r>
            <a:endParaRPr lang="en-US" sz="12000" cap="all" dirty="0">
              <a:solidFill>
                <a:srgbClr val="302C24">
                  <a:alpha val="15000"/>
                </a:srgbClr>
              </a:solidFill>
              <a:effectLst/>
              <a:latin typeface="Impact"/>
              <a:ea typeface="宋体"/>
              <a:cs typeface="Rockwell"/>
            </a:endParaRPr>
          </a:p>
        </p:txBody>
      </p:sp>
      <p:pic>
        <p:nvPicPr>
          <p:cNvPr id="6146" name="Picture 2" descr="https://lh5.googleusercontent.com/_KXkABnWqwZTyinWeY4EOkC7beszg9Mer9MnaFTU-ad7pwkpOWGUeRWjcAU0Bxzhi0bYQJriuOzEk_R_hTxZIFT96aMMLZaLMCSiSH67Bb4OOwPQrskHo9NSuNbpRiKbrSGTL6u_"/>
          <p:cNvPicPr>
            <a:picLocks noChangeAspect="1" noChangeArrowheads="1"/>
          </p:cNvPicPr>
          <p:nvPr/>
        </p:nvPicPr>
        <p:blipFill>
          <a:blip r:embed="rId2" cstate="print"/>
          <a:srcRect l="12689" t="9870" r="25957"/>
          <a:stretch>
            <a:fillRect/>
          </a:stretch>
        </p:blipFill>
        <p:spPr bwMode="auto">
          <a:xfrm>
            <a:off x="2542782" y="2655518"/>
            <a:ext cx="3692983" cy="3056351"/>
          </a:xfrm>
          <a:prstGeom prst="rect">
            <a:avLst/>
          </a:prstGeom>
          <a:ln/>
        </p:spPr>
        <p:style>
          <a:lnRef idx="1">
            <a:schemeClr val="dk1"/>
          </a:lnRef>
          <a:fillRef idx="3">
            <a:schemeClr val="dk1"/>
          </a:fillRef>
          <a:effectRef idx="2">
            <a:schemeClr val="dk1"/>
          </a:effectRef>
          <a:fontRef idx="minor">
            <a:schemeClr val="lt1"/>
          </a:fontRef>
        </p:style>
      </p:pic>
      <p:sp>
        <p:nvSpPr>
          <p:cNvPr id="4" name="ZoneTexte 3"/>
          <p:cNvSpPr txBox="1"/>
          <p:nvPr/>
        </p:nvSpPr>
        <p:spPr>
          <a:xfrm>
            <a:off x="2617939" y="1377863"/>
            <a:ext cx="6526061" cy="584775"/>
          </a:xfrm>
          <a:prstGeom prst="rect">
            <a:avLst/>
          </a:prstGeom>
          <a:noFill/>
        </p:spPr>
        <p:txBody>
          <a:bodyPr wrap="square" rtlCol="0">
            <a:spAutoFit/>
          </a:bodyPr>
          <a:lstStyle/>
          <a:p>
            <a:r>
              <a:rPr lang="fr-FR" sz="3200" dirty="0"/>
              <a:t> Collège Charles Péguy </a:t>
            </a:r>
          </a:p>
        </p:txBody>
      </p:sp>
    </p:spTree>
    <p:extLst>
      <p:ext uri="{BB962C8B-B14F-4D97-AF65-F5344CB8AC3E}">
        <p14:creationId xmlns:p14="http://schemas.microsoft.com/office/powerpoint/2010/main" val="36468135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1"/>
          <p:cNvSpPr txBox="1">
            <a:spLocks/>
          </p:cNvSpPr>
          <p:nvPr/>
        </p:nvSpPr>
        <p:spPr>
          <a:xfrm>
            <a:off x="674844" y="11358"/>
            <a:ext cx="7736267" cy="1203667"/>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6600" cap="all" dirty="0">
                <a:solidFill>
                  <a:srgbClr val="302C24">
                    <a:alpha val="15000"/>
                  </a:srgbClr>
                </a:solidFill>
                <a:latin typeface="Impact"/>
                <a:ea typeface="宋体"/>
                <a:cs typeface="Rockwell"/>
              </a:rPr>
              <a:t>Poule : </a:t>
            </a:r>
            <a:r>
              <a:rPr lang="en-US" sz="6600" cap="all" dirty="0" err="1">
                <a:solidFill>
                  <a:srgbClr val="302C24">
                    <a:alpha val="15000"/>
                  </a:srgbClr>
                </a:solidFill>
                <a:latin typeface="Impact"/>
                <a:ea typeface="宋体"/>
                <a:cs typeface="Rockwell"/>
              </a:rPr>
              <a:t>Carré</a:t>
            </a:r>
            <a:r>
              <a:rPr lang="en-US" sz="6600" cap="all" dirty="0">
                <a:solidFill>
                  <a:srgbClr val="302C24">
                    <a:alpha val="15000"/>
                  </a:srgbClr>
                </a:solidFill>
                <a:latin typeface="Impact"/>
                <a:ea typeface="宋体"/>
                <a:cs typeface="Rockwell"/>
              </a:rPr>
              <a:t> </a:t>
            </a:r>
            <a:r>
              <a:rPr lang="en-US" sz="6600" cap="all" dirty="0" err="1">
                <a:solidFill>
                  <a:srgbClr val="302C24">
                    <a:alpha val="15000"/>
                  </a:srgbClr>
                </a:solidFill>
                <a:latin typeface="Impact"/>
                <a:ea typeface="宋体"/>
                <a:cs typeface="Rockwell"/>
              </a:rPr>
              <a:t>sénart</a:t>
            </a:r>
            <a:endParaRPr lang="en-US" sz="6600" cap="all" dirty="0">
              <a:solidFill>
                <a:srgbClr val="302C24">
                  <a:alpha val="15000"/>
                </a:srgbClr>
              </a:solidFill>
              <a:effectLst/>
              <a:latin typeface="Impact"/>
              <a:ea typeface="宋体"/>
              <a:cs typeface="Rockwell"/>
            </a:endParaRPr>
          </a:p>
        </p:txBody>
      </p:sp>
      <p:pic>
        <p:nvPicPr>
          <p:cNvPr id="13314" name="Picture 2" descr="https://tse1.mm.bing.net/th?id=OIP.EqmrWzY4Rk8Gm-c5858scQHaCA&amp;pid=Api"/>
          <p:cNvPicPr>
            <a:picLocks noChangeAspect="1" noChangeArrowheads="1"/>
          </p:cNvPicPr>
          <p:nvPr/>
        </p:nvPicPr>
        <p:blipFill>
          <a:blip r:embed="rId2" cstate="print"/>
          <a:srcRect/>
          <a:stretch>
            <a:fillRect/>
          </a:stretch>
        </p:blipFill>
        <p:spPr bwMode="auto">
          <a:xfrm>
            <a:off x="155575" y="5470633"/>
            <a:ext cx="4514850" cy="1219201"/>
          </a:xfrm>
          <a:prstGeom prst="rect">
            <a:avLst/>
          </a:prstGeom>
        </p:spPr>
        <p:style>
          <a:lnRef idx="1">
            <a:schemeClr val="dk1"/>
          </a:lnRef>
          <a:fillRef idx="3">
            <a:schemeClr val="dk1"/>
          </a:fillRef>
          <a:effectRef idx="2">
            <a:schemeClr val="dk1"/>
          </a:effectRef>
          <a:fontRef idx="minor">
            <a:schemeClr val="lt1"/>
          </a:fontRef>
        </p:style>
      </p:pic>
      <p:pic>
        <p:nvPicPr>
          <p:cNvPr id="13316" name="Picture 4" descr="https://tse4.mm.bing.net/th?id=OIP.vuM6PoLrNjZ9t_5RIgK4YAHaEF&amp;pid=Api"/>
          <p:cNvPicPr>
            <a:picLocks noChangeAspect="1" noChangeArrowheads="1"/>
          </p:cNvPicPr>
          <p:nvPr/>
        </p:nvPicPr>
        <p:blipFill>
          <a:blip r:embed="rId3" cstate="print"/>
          <a:srcRect r="12032"/>
          <a:stretch>
            <a:fillRect/>
          </a:stretch>
        </p:blipFill>
        <p:spPr bwMode="auto">
          <a:xfrm>
            <a:off x="4896793" y="4227620"/>
            <a:ext cx="3971635" cy="2486026"/>
          </a:xfrm>
          <a:prstGeom prst="rect">
            <a:avLst/>
          </a:prstGeom>
        </p:spPr>
        <p:style>
          <a:lnRef idx="1">
            <a:schemeClr val="dk1"/>
          </a:lnRef>
          <a:fillRef idx="3">
            <a:schemeClr val="dk1"/>
          </a:fillRef>
          <a:effectRef idx="2">
            <a:schemeClr val="dk1"/>
          </a:effectRef>
          <a:fontRef idx="minor">
            <a:schemeClr val="lt1"/>
          </a:fontRef>
        </p:style>
      </p:pic>
      <p:sp>
        <p:nvSpPr>
          <p:cNvPr id="7" name="ZoneTexte 6"/>
          <p:cNvSpPr txBox="1"/>
          <p:nvPr/>
        </p:nvSpPr>
        <p:spPr>
          <a:xfrm>
            <a:off x="818816" y="1382494"/>
            <a:ext cx="7383977" cy="2677656"/>
          </a:xfrm>
          <a:prstGeom prst="rect">
            <a:avLst/>
          </a:prstGeom>
          <a:noFill/>
        </p:spPr>
        <p:txBody>
          <a:bodyPr wrap="square" rtlCol="0">
            <a:spAutoFit/>
          </a:bodyPr>
          <a:lstStyle/>
          <a:p>
            <a:pPr algn="ctr"/>
            <a:r>
              <a:rPr lang="fr-FR" sz="2800" b="1" dirty="0"/>
              <a:t>Ici en 3 minutes vous serez servis </a:t>
            </a:r>
          </a:p>
          <a:p>
            <a:pPr algn="ctr"/>
            <a:r>
              <a:rPr lang="fr-FR" sz="2800" b="1" dirty="0"/>
              <a:t>Pas besoin d’essayer, tout de suite vous serez séduits</a:t>
            </a:r>
          </a:p>
          <a:p>
            <a:pPr algn="ctr"/>
            <a:r>
              <a:rPr lang="fr-FR" sz="2800" b="1" dirty="0"/>
              <a:t>Pas d’étiquette, le prix revient aux jurys </a:t>
            </a:r>
          </a:p>
          <a:p>
            <a:pPr algn="ctr"/>
            <a:r>
              <a:rPr lang="fr-FR" sz="2800" b="1" dirty="0"/>
              <a:t>Un texte acheté, l’autre offert, seulement si le public applaudit!</a:t>
            </a:r>
          </a:p>
        </p:txBody>
      </p:sp>
    </p:spTree>
    <p:extLst>
      <p:ext uri="{BB962C8B-B14F-4D97-AF65-F5344CB8AC3E}">
        <p14:creationId xmlns:p14="http://schemas.microsoft.com/office/powerpoint/2010/main" val="34870747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a:solidFill>
                  <a:srgbClr val="302C24">
                    <a:alpha val="15000"/>
                  </a:srgbClr>
                </a:solidFill>
                <a:latin typeface="Impact"/>
                <a:ea typeface="宋体"/>
                <a:cs typeface="Rockwell"/>
              </a:rPr>
              <a:t>INDIVIDUEL</a:t>
            </a:r>
            <a:endParaRPr lang="en-US" sz="12000" cap="all" dirty="0">
              <a:solidFill>
                <a:srgbClr val="302C24">
                  <a:alpha val="15000"/>
                </a:srgbClr>
              </a:solidFill>
              <a:effectLst/>
              <a:latin typeface="Impact"/>
              <a:ea typeface="宋体"/>
              <a:cs typeface="Rockwell"/>
            </a:endParaRPr>
          </a:p>
        </p:txBody>
      </p:sp>
      <p:sp>
        <p:nvSpPr>
          <p:cNvPr id="5" name="Rectangle 4"/>
          <p:cNvSpPr/>
          <p:nvPr/>
        </p:nvSpPr>
        <p:spPr>
          <a:xfrm>
            <a:off x="2052514" y="1390389"/>
            <a:ext cx="5184433" cy="646331"/>
          </a:xfrm>
          <a:prstGeom prst="rect">
            <a:avLst/>
          </a:prstGeom>
        </p:spPr>
        <p:txBody>
          <a:bodyPr wrap="none">
            <a:spAutoFit/>
          </a:bodyPr>
          <a:lstStyle/>
          <a:p>
            <a:r>
              <a:rPr lang="fr-FR" sz="3600" dirty="0"/>
              <a:t>Enzo </a:t>
            </a:r>
            <a:r>
              <a:rPr lang="fr-FR" dirty="0"/>
              <a:t>– </a:t>
            </a:r>
            <a:r>
              <a:rPr lang="fr-FR" sz="3200" dirty="0"/>
              <a:t>Collège Fernand </a:t>
            </a:r>
            <a:r>
              <a:rPr lang="fr-FR" sz="3200" dirty="0" err="1"/>
              <a:t>Gregh</a:t>
            </a:r>
            <a:endParaRPr lang="fr-FR" sz="3200" dirty="0"/>
          </a:p>
        </p:txBody>
      </p:sp>
      <p:pic>
        <p:nvPicPr>
          <p:cNvPr id="100354" name="Picture 2" descr="https://lh6.googleusercontent.com/z6XjSi7hWG6jINXC8eYHfD_6yuUwmg7InDFP2CvBJsTQ1tWQzALRkzTBpy5UI6BX4dEh0S4KWOkpLjiTCpqoAmE4_mn9jSOZkJXJR0BdeZGVEA6XRxTAyiH8yLsA2Ou2TLs1sMTJ"/>
          <p:cNvPicPr>
            <a:picLocks noChangeAspect="1" noChangeArrowheads="1"/>
          </p:cNvPicPr>
          <p:nvPr/>
        </p:nvPicPr>
        <p:blipFill>
          <a:blip r:embed="rId2" cstate="print"/>
          <a:srcRect l="26546" t="28670" r="20967"/>
          <a:stretch>
            <a:fillRect/>
          </a:stretch>
        </p:blipFill>
        <p:spPr bwMode="auto">
          <a:xfrm>
            <a:off x="237995" y="3712384"/>
            <a:ext cx="3169084" cy="2872117"/>
          </a:xfrm>
          <a:prstGeom prst="rect">
            <a:avLst/>
          </a:prstGeom>
          <a:ln/>
        </p:spPr>
        <p:style>
          <a:lnRef idx="1">
            <a:schemeClr val="dk1"/>
          </a:lnRef>
          <a:fillRef idx="3">
            <a:schemeClr val="dk1"/>
          </a:fillRef>
          <a:effectRef idx="2">
            <a:schemeClr val="dk1"/>
          </a:effectRef>
          <a:fontRef idx="minor">
            <a:schemeClr val="lt1"/>
          </a:fontRef>
        </p:style>
      </p:pic>
      <p:sp>
        <p:nvSpPr>
          <p:cNvPr id="6" name="Rectangle 5"/>
          <p:cNvSpPr/>
          <p:nvPr/>
        </p:nvSpPr>
        <p:spPr>
          <a:xfrm>
            <a:off x="4152378" y="3712384"/>
            <a:ext cx="4572000" cy="2123658"/>
          </a:xfrm>
          <a:prstGeom prst="rect">
            <a:avLst/>
          </a:prstGeom>
        </p:spPr>
        <p:txBody>
          <a:bodyPr>
            <a:spAutoFit/>
          </a:bodyPr>
          <a:lstStyle/>
          <a:p>
            <a:pPr algn="ctr"/>
            <a:r>
              <a:rPr lang="fr-FR" sz="2400" b="1" dirty="0"/>
              <a:t>Je suis moi, léger comme l’air,</a:t>
            </a:r>
          </a:p>
          <a:p>
            <a:pPr algn="ctr"/>
            <a:r>
              <a:rPr lang="fr-FR" sz="2400" b="1" dirty="0"/>
              <a:t>lourd comme le soleil,</a:t>
            </a:r>
          </a:p>
          <a:p>
            <a:pPr algn="ctr"/>
            <a:r>
              <a:rPr lang="fr-FR" sz="2400" b="1" dirty="0"/>
              <a:t>endormi comme un paresseux,</a:t>
            </a:r>
          </a:p>
          <a:p>
            <a:pPr algn="ctr"/>
            <a:r>
              <a:rPr lang="fr-FR" sz="2400" b="1" dirty="0"/>
              <a:t>mais je suis moi et rien que moi.</a:t>
            </a:r>
          </a:p>
          <a:p>
            <a:br>
              <a:rPr lang="fr-FR" dirty="0"/>
            </a:br>
            <a:endParaRPr lang="fr-FR" dirty="0"/>
          </a:p>
        </p:txBody>
      </p:sp>
    </p:spTree>
    <p:extLst>
      <p:ext uri="{BB962C8B-B14F-4D97-AF65-F5344CB8AC3E}">
        <p14:creationId xmlns:p14="http://schemas.microsoft.com/office/powerpoint/2010/main" val="26636655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a:solidFill>
                  <a:srgbClr val="302C24">
                    <a:alpha val="15000"/>
                  </a:srgbClr>
                </a:solidFill>
                <a:latin typeface="Impact"/>
                <a:ea typeface="宋体"/>
                <a:cs typeface="Rockwell"/>
              </a:rPr>
              <a:t>INDIVIDUEL</a:t>
            </a:r>
            <a:endParaRPr lang="en-US" sz="12000" cap="all" dirty="0">
              <a:solidFill>
                <a:srgbClr val="302C24">
                  <a:alpha val="15000"/>
                </a:srgbClr>
              </a:solidFill>
              <a:effectLst/>
              <a:latin typeface="Impact"/>
              <a:ea typeface="宋体"/>
              <a:cs typeface="Rockwell"/>
            </a:endParaRPr>
          </a:p>
        </p:txBody>
      </p:sp>
      <p:sp>
        <p:nvSpPr>
          <p:cNvPr id="5" name="Rectangle 4"/>
          <p:cNvSpPr/>
          <p:nvPr/>
        </p:nvSpPr>
        <p:spPr>
          <a:xfrm>
            <a:off x="2052514" y="1390389"/>
            <a:ext cx="5731056" cy="646331"/>
          </a:xfrm>
          <a:prstGeom prst="rect">
            <a:avLst/>
          </a:prstGeom>
        </p:spPr>
        <p:txBody>
          <a:bodyPr wrap="none">
            <a:spAutoFit/>
          </a:bodyPr>
          <a:lstStyle/>
          <a:p>
            <a:r>
              <a:rPr lang="fr-FR" sz="3600" dirty="0"/>
              <a:t>Vincent </a:t>
            </a:r>
            <a:r>
              <a:rPr lang="fr-FR" dirty="0"/>
              <a:t>– </a:t>
            </a:r>
            <a:r>
              <a:rPr lang="fr-FR" sz="3200" dirty="0"/>
              <a:t>Collège Fernand </a:t>
            </a:r>
            <a:r>
              <a:rPr lang="fr-FR" sz="3200" dirty="0" err="1"/>
              <a:t>Gregh</a:t>
            </a:r>
            <a:endParaRPr lang="fr-FR" sz="3200" dirty="0"/>
          </a:p>
        </p:txBody>
      </p:sp>
      <p:pic>
        <p:nvPicPr>
          <p:cNvPr id="95236" name="Picture 4" descr="https://lh3.googleusercontent.com/yIeqe2sk_w_U72ImxZ_wAlNPvwFFmxT4MgVP7i7BwuDqYcm3x3fwcQ3qWpGGJ6uE5QKpVDxHS1cWdbDh7Y4J3Qs6iqqR5gIc4ec3E2cmxJg1oGR0snVLObhJJJPP6YsjsfBpozH1"/>
          <p:cNvPicPr>
            <a:picLocks noChangeAspect="1" noChangeArrowheads="1"/>
          </p:cNvPicPr>
          <p:nvPr/>
        </p:nvPicPr>
        <p:blipFill>
          <a:blip r:embed="rId2" cstate="print"/>
          <a:stretch>
            <a:fillRect/>
          </a:stretch>
        </p:blipFill>
        <p:spPr bwMode="auto">
          <a:xfrm>
            <a:off x="2399294" y="3202001"/>
            <a:ext cx="4139292" cy="2760390"/>
          </a:xfrm>
          <a:prstGeom prst="rect">
            <a:avLst/>
          </a:prstGeom>
          <a:ln/>
        </p:spPr>
        <p:style>
          <a:lnRef idx="1">
            <a:schemeClr val="dk1"/>
          </a:lnRef>
          <a:fillRef idx="3">
            <a:schemeClr val="dk1"/>
          </a:fillRef>
          <a:effectRef idx="2">
            <a:schemeClr val="dk1"/>
          </a:effectRef>
          <a:fontRef idx="minor">
            <a:schemeClr val="lt1"/>
          </a:fontRef>
        </p:style>
      </p:pic>
    </p:spTree>
    <p:extLst>
      <p:ext uri="{BB962C8B-B14F-4D97-AF65-F5344CB8AC3E}">
        <p14:creationId xmlns:p14="http://schemas.microsoft.com/office/powerpoint/2010/main" val="26636655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a:solidFill>
                  <a:srgbClr val="302C24">
                    <a:alpha val="15000"/>
                  </a:srgbClr>
                </a:solidFill>
                <a:latin typeface="Impact"/>
                <a:ea typeface="宋体"/>
                <a:cs typeface="Rockwell"/>
              </a:rPr>
              <a:t>INDIVIDUEL</a:t>
            </a:r>
            <a:endParaRPr lang="en-US" sz="12000" cap="all" dirty="0">
              <a:solidFill>
                <a:srgbClr val="302C24">
                  <a:alpha val="15000"/>
                </a:srgbClr>
              </a:solidFill>
              <a:effectLst/>
              <a:latin typeface="Impact"/>
              <a:ea typeface="宋体"/>
              <a:cs typeface="Rockwell"/>
            </a:endParaRPr>
          </a:p>
        </p:txBody>
      </p:sp>
      <p:sp>
        <p:nvSpPr>
          <p:cNvPr id="5" name="Rectangle 4"/>
          <p:cNvSpPr/>
          <p:nvPr/>
        </p:nvSpPr>
        <p:spPr>
          <a:xfrm>
            <a:off x="2052514" y="1390389"/>
            <a:ext cx="5428089" cy="646331"/>
          </a:xfrm>
          <a:prstGeom prst="rect">
            <a:avLst/>
          </a:prstGeom>
        </p:spPr>
        <p:txBody>
          <a:bodyPr wrap="none">
            <a:spAutoFit/>
          </a:bodyPr>
          <a:lstStyle/>
          <a:p>
            <a:r>
              <a:rPr lang="fr-FR" sz="3600" dirty="0"/>
              <a:t>Junior </a:t>
            </a:r>
            <a:r>
              <a:rPr lang="fr-FR" dirty="0"/>
              <a:t>– </a:t>
            </a:r>
            <a:r>
              <a:rPr lang="fr-FR" sz="3200" dirty="0"/>
              <a:t>Collège Fernand </a:t>
            </a:r>
            <a:r>
              <a:rPr lang="fr-FR" sz="3200" dirty="0" err="1"/>
              <a:t>Gregh</a:t>
            </a:r>
            <a:endParaRPr lang="fr-FR" sz="3200" dirty="0"/>
          </a:p>
        </p:txBody>
      </p:sp>
      <p:pic>
        <p:nvPicPr>
          <p:cNvPr id="96258" name="Picture 2" descr="https://lh4.googleusercontent.com/GRkXs5yLWY1RBbDU-B7gAmwaHrimAQEGN_UVpApdqEwPexIHWG0ZR4WW_1Cb-u5PANTts7cUtNhgx_ox2WujVd1wjcmjnP5p13tDF6StmLUMNwEh9Hu72QXOaDyCMTifjx7im9Wm"/>
          <p:cNvPicPr>
            <a:picLocks noChangeAspect="1" noChangeArrowheads="1"/>
          </p:cNvPicPr>
          <p:nvPr/>
        </p:nvPicPr>
        <p:blipFill>
          <a:blip r:embed="rId2" cstate="print"/>
          <a:srcRect l="19134" t="32494" r="17784"/>
          <a:stretch>
            <a:fillRect/>
          </a:stretch>
        </p:blipFill>
        <p:spPr bwMode="auto">
          <a:xfrm>
            <a:off x="2599151" y="3027149"/>
            <a:ext cx="4164904" cy="2853888"/>
          </a:xfrm>
          <a:prstGeom prst="rect">
            <a:avLst/>
          </a:prstGeom>
        </p:spPr>
        <p:style>
          <a:lnRef idx="1">
            <a:schemeClr val="dk1"/>
          </a:lnRef>
          <a:fillRef idx="3">
            <a:schemeClr val="dk1"/>
          </a:fillRef>
          <a:effectRef idx="2">
            <a:schemeClr val="dk1"/>
          </a:effectRef>
          <a:fontRef idx="minor">
            <a:schemeClr val="lt1"/>
          </a:fontRef>
        </p:style>
      </p:pic>
    </p:spTree>
    <p:extLst>
      <p:ext uri="{BB962C8B-B14F-4D97-AF65-F5344CB8AC3E}">
        <p14:creationId xmlns:p14="http://schemas.microsoft.com/office/powerpoint/2010/main" val="26636655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a:solidFill>
                  <a:srgbClr val="302C24">
                    <a:alpha val="15000"/>
                  </a:srgbClr>
                </a:solidFill>
                <a:latin typeface="Impact"/>
                <a:ea typeface="宋体"/>
                <a:cs typeface="Rockwell"/>
              </a:rPr>
              <a:t>INDIVIDUEL</a:t>
            </a:r>
            <a:endParaRPr lang="en-US" sz="12000" cap="all" dirty="0">
              <a:solidFill>
                <a:srgbClr val="302C24">
                  <a:alpha val="15000"/>
                </a:srgbClr>
              </a:solidFill>
              <a:effectLst/>
              <a:latin typeface="Impact"/>
              <a:ea typeface="宋体"/>
              <a:cs typeface="Rockwell"/>
            </a:endParaRPr>
          </a:p>
        </p:txBody>
      </p:sp>
      <p:sp>
        <p:nvSpPr>
          <p:cNvPr id="5" name="Rectangle 4"/>
          <p:cNvSpPr/>
          <p:nvPr/>
        </p:nvSpPr>
        <p:spPr>
          <a:xfrm>
            <a:off x="2052514" y="1390389"/>
            <a:ext cx="5491632" cy="646331"/>
          </a:xfrm>
          <a:prstGeom prst="rect">
            <a:avLst/>
          </a:prstGeom>
        </p:spPr>
        <p:txBody>
          <a:bodyPr wrap="none">
            <a:spAutoFit/>
          </a:bodyPr>
          <a:lstStyle/>
          <a:p>
            <a:r>
              <a:rPr lang="fr-FR" sz="3600" dirty="0"/>
              <a:t>Jordan </a:t>
            </a:r>
            <a:r>
              <a:rPr lang="fr-FR" dirty="0"/>
              <a:t>– </a:t>
            </a:r>
            <a:r>
              <a:rPr lang="fr-FR" sz="3200" dirty="0"/>
              <a:t>Collège Fernand </a:t>
            </a:r>
            <a:r>
              <a:rPr lang="fr-FR" sz="3200" dirty="0" err="1"/>
              <a:t>Gregh</a:t>
            </a:r>
            <a:endParaRPr lang="fr-FR" sz="3200" dirty="0"/>
          </a:p>
        </p:txBody>
      </p:sp>
      <p:pic>
        <p:nvPicPr>
          <p:cNvPr id="97284" name="Picture 4" descr="https://lh3.googleusercontent.com/KrHRy3AY_X5j0Gq9RLjRQTxKYgjiTnr2LIlfndIrxexJBF-dRU6-Ws4muWsmq_aUtWC15nzYKx8VtrANAViiYobuuoRv6mHXEihPnzkupW4E6dRJFWX1kMrqeuMa0f2BY1HZDxqu"/>
          <p:cNvPicPr>
            <a:picLocks noChangeAspect="1" noChangeArrowheads="1"/>
          </p:cNvPicPr>
          <p:nvPr/>
        </p:nvPicPr>
        <p:blipFill>
          <a:blip r:embed="rId2" cstate="print"/>
          <a:srcRect l="30429" t="10474" r="12702"/>
          <a:stretch>
            <a:fillRect/>
          </a:stretch>
        </p:blipFill>
        <p:spPr bwMode="auto">
          <a:xfrm>
            <a:off x="355237" y="3043825"/>
            <a:ext cx="3126999" cy="3282772"/>
          </a:xfrm>
          <a:prstGeom prst="rect">
            <a:avLst/>
          </a:prstGeom>
          <a:ln/>
        </p:spPr>
        <p:style>
          <a:lnRef idx="1">
            <a:schemeClr val="dk1"/>
          </a:lnRef>
          <a:fillRef idx="3">
            <a:schemeClr val="dk1"/>
          </a:fillRef>
          <a:effectRef idx="2">
            <a:schemeClr val="dk1"/>
          </a:effectRef>
          <a:fontRef idx="minor">
            <a:schemeClr val="lt1"/>
          </a:fontRef>
        </p:style>
      </p:pic>
      <p:sp>
        <p:nvSpPr>
          <p:cNvPr id="6" name="Rectangle 5"/>
          <p:cNvSpPr/>
          <p:nvPr/>
        </p:nvSpPr>
        <p:spPr>
          <a:xfrm>
            <a:off x="4277638" y="3382027"/>
            <a:ext cx="3939436" cy="2369880"/>
          </a:xfrm>
          <a:prstGeom prst="rect">
            <a:avLst/>
          </a:prstGeom>
        </p:spPr>
        <p:txBody>
          <a:bodyPr wrap="square">
            <a:spAutoFit/>
          </a:bodyPr>
          <a:lstStyle/>
          <a:p>
            <a:pPr algn="ctr"/>
            <a:r>
              <a:rPr lang="fr-FR" sz="2800" b="1" dirty="0"/>
              <a:t>Gentil</a:t>
            </a:r>
          </a:p>
          <a:p>
            <a:pPr algn="ctr"/>
            <a:r>
              <a:rPr lang="fr-FR" sz="2800" b="1" dirty="0"/>
              <a:t>pas petit</a:t>
            </a:r>
          </a:p>
          <a:p>
            <a:pPr algn="ctr"/>
            <a:r>
              <a:rPr lang="fr-FR" sz="2800" b="1" dirty="0"/>
              <a:t>jamais grognon</a:t>
            </a:r>
          </a:p>
          <a:p>
            <a:pPr algn="ctr"/>
            <a:r>
              <a:rPr lang="fr-FR" sz="2800" b="1" dirty="0"/>
              <a:t>toujours mignon </a:t>
            </a:r>
            <a:r>
              <a:rPr lang="fr-FR" dirty="0"/>
              <a:t>!</a:t>
            </a:r>
          </a:p>
          <a:p>
            <a:br>
              <a:rPr lang="fr-FR" dirty="0"/>
            </a:br>
            <a:endParaRPr lang="fr-FR" dirty="0"/>
          </a:p>
        </p:txBody>
      </p:sp>
    </p:spTree>
    <p:extLst>
      <p:ext uri="{BB962C8B-B14F-4D97-AF65-F5344CB8AC3E}">
        <p14:creationId xmlns:p14="http://schemas.microsoft.com/office/powerpoint/2010/main" val="26636655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a:solidFill>
                  <a:srgbClr val="302C24">
                    <a:alpha val="15000"/>
                  </a:srgbClr>
                </a:solidFill>
                <a:latin typeface="Impact"/>
                <a:ea typeface="宋体"/>
                <a:cs typeface="Rockwell"/>
              </a:rPr>
              <a:t>INDIVIDUEL</a:t>
            </a:r>
            <a:endParaRPr lang="en-US" sz="12000" cap="all" dirty="0">
              <a:solidFill>
                <a:srgbClr val="302C24">
                  <a:alpha val="15000"/>
                </a:srgbClr>
              </a:solidFill>
              <a:effectLst/>
              <a:latin typeface="Impact"/>
              <a:ea typeface="宋体"/>
              <a:cs typeface="Rockwell"/>
            </a:endParaRPr>
          </a:p>
        </p:txBody>
      </p:sp>
      <p:sp>
        <p:nvSpPr>
          <p:cNvPr id="5" name="Rectangle 4"/>
          <p:cNvSpPr/>
          <p:nvPr/>
        </p:nvSpPr>
        <p:spPr>
          <a:xfrm>
            <a:off x="2052514" y="1390389"/>
            <a:ext cx="5283691" cy="646331"/>
          </a:xfrm>
          <a:prstGeom prst="rect">
            <a:avLst/>
          </a:prstGeom>
        </p:spPr>
        <p:txBody>
          <a:bodyPr wrap="none">
            <a:spAutoFit/>
          </a:bodyPr>
          <a:lstStyle/>
          <a:p>
            <a:r>
              <a:rPr lang="fr-FR" sz="3600" dirty="0"/>
              <a:t>Tania </a:t>
            </a:r>
            <a:r>
              <a:rPr lang="fr-FR" dirty="0"/>
              <a:t>– </a:t>
            </a:r>
            <a:r>
              <a:rPr lang="fr-FR" sz="3200" dirty="0"/>
              <a:t>Collège Fernand </a:t>
            </a:r>
            <a:r>
              <a:rPr lang="fr-FR" sz="3200" dirty="0" err="1"/>
              <a:t>Gregh</a:t>
            </a:r>
            <a:endParaRPr lang="fr-FR" sz="3200" dirty="0"/>
          </a:p>
        </p:txBody>
      </p:sp>
      <p:sp>
        <p:nvSpPr>
          <p:cNvPr id="38917"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pitchFamily="34" charset="0"/>
              <a:cs typeface="Arial" pitchFamily="34" charset="0"/>
            </a:endParaRPr>
          </a:p>
        </p:txBody>
      </p:sp>
      <p:pic>
        <p:nvPicPr>
          <p:cNvPr id="38919" name="Picture 7" descr="https://lh3.googleusercontent.com/iJXBEVOVGikqlPIkpT4uFuJlEfBZnN_M9TYyogd9MkON47Iyfo2GHZe0NTzTqUAMaCKlmDuCKDQw238um0ZHZgzMNMwnMraWE7X-0Y6JS_IPuWbtu-VkIjSodvx66zd2WeIUxwrI"/>
          <p:cNvPicPr>
            <a:picLocks noChangeAspect="1" noChangeArrowheads="1"/>
          </p:cNvPicPr>
          <p:nvPr/>
        </p:nvPicPr>
        <p:blipFill>
          <a:blip r:embed="rId2" cstate="print"/>
          <a:srcRect/>
          <a:stretch>
            <a:fillRect/>
          </a:stretch>
        </p:blipFill>
        <p:spPr bwMode="auto">
          <a:xfrm>
            <a:off x="512474" y="3712535"/>
            <a:ext cx="2201145" cy="2700791"/>
          </a:xfrm>
          <a:prstGeom prst="rect">
            <a:avLst/>
          </a:prstGeom>
        </p:spPr>
        <p:style>
          <a:lnRef idx="1">
            <a:schemeClr val="dk1"/>
          </a:lnRef>
          <a:fillRef idx="3">
            <a:schemeClr val="dk1"/>
          </a:fillRef>
          <a:effectRef idx="2">
            <a:schemeClr val="dk1"/>
          </a:effectRef>
          <a:fontRef idx="minor">
            <a:schemeClr val="lt1"/>
          </a:fontRef>
        </p:style>
      </p:pic>
      <p:sp>
        <p:nvSpPr>
          <p:cNvPr id="10" name="Rectangle 9"/>
          <p:cNvSpPr/>
          <p:nvPr/>
        </p:nvSpPr>
        <p:spPr>
          <a:xfrm>
            <a:off x="3250504" y="3213556"/>
            <a:ext cx="4572000" cy="1938992"/>
          </a:xfrm>
          <a:prstGeom prst="rect">
            <a:avLst/>
          </a:prstGeom>
        </p:spPr>
        <p:txBody>
          <a:bodyPr>
            <a:spAutoFit/>
          </a:bodyPr>
          <a:lstStyle/>
          <a:p>
            <a:pPr algn="ctr"/>
            <a:r>
              <a:rPr lang="fr-FR" sz="2400" b="1" dirty="0"/>
              <a:t>Dynamique et déterminée,</a:t>
            </a:r>
          </a:p>
          <a:p>
            <a:pPr algn="ctr"/>
            <a:r>
              <a:rPr lang="fr-FR" sz="2400" b="1" dirty="0"/>
              <a:t>Dangereuse mais chaleureuse et généreuse,</a:t>
            </a:r>
          </a:p>
          <a:p>
            <a:pPr algn="ctr"/>
            <a:r>
              <a:rPr lang="fr-FR" sz="2400" b="1" dirty="0"/>
              <a:t>Serviable, intrépide et Gentille,</a:t>
            </a:r>
          </a:p>
          <a:p>
            <a:pPr algn="ctr"/>
            <a:r>
              <a:rPr lang="fr-FR" sz="2400" b="1" dirty="0"/>
              <a:t>Voici moi en quelques mots</a:t>
            </a:r>
            <a:r>
              <a:rPr lang="fr-FR" sz="2400" dirty="0"/>
              <a:t>.</a:t>
            </a:r>
          </a:p>
        </p:txBody>
      </p:sp>
    </p:spTree>
    <p:extLst>
      <p:ext uri="{BB962C8B-B14F-4D97-AF65-F5344CB8AC3E}">
        <p14:creationId xmlns:p14="http://schemas.microsoft.com/office/powerpoint/2010/main" val="26636655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a:solidFill>
                  <a:srgbClr val="302C24">
                    <a:alpha val="15000"/>
                  </a:srgbClr>
                </a:solidFill>
                <a:latin typeface="Impact"/>
                <a:ea typeface="宋体"/>
                <a:cs typeface="Rockwell"/>
              </a:rPr>
              <a:t>INDIVIDUEL</a:t>
            </a:r>
            <a:endParaRPr lang="en-US" sz="12000" cap="all" dirty="0">
              <a:solidFill>
                <a:srgbClr val="302C24">
                  <a:alpha val="15000"/>
                </a:srgbClr>
              </a:solidFill>
              <a:effectLst/>
              <a:latin typeface="Impact"/>
              <a:ea typeface="宋体"/>
              <a:cs typeface="Rockwell"/>
            </a:endParaRPr>
          </a:p>
        </p:txBody>
      </p:sp>
      <p:sp>
        <p:nvSpPr>
          <p:cNvPr id="5" name="Rectangle 4"/>
          <p:cNvSpPr/>
          <p:nvPr/>
        </p:nvSpPr>
        <p:spPr>
          <a:xfrm>
            <a:off x="1714311" y="1390389"/>
            <a:ext cx="6198492" cy="646331"/>
          </a:xfrm>
          <a:prstGeom prst="rect">
            <a:avLst/>
          </a:prstGeom>
        </p:spPr>
        <p:txBody>
          <a:bodyPr wrap="none">
            <a:spAutoFit/>
          </a:bodyPr>
          <a:lstStyle/>
          <a:p>
            <a:r>
              <a:rPr lang="fr-FR" sz="3600" dirty="0"/>
              <a:t>Maya- Rose</a:t>
            </a:r>
            <a:r>
              <a:rPr lang="fr-FR" dirty="0"/>
              <a:t>– </a:t>
            </a:r>
            <a:r>
              <a:rPr lang="fr-FR" sz="3200" dirty="0"/>
              <a:t>Collège Fernand </a:t>
            </a:r>
            <a:r>
              <a:rPr lang="fr-FR" sz="3200" dirty="0" err="1"/>
              <a:t>Gregh</a:t>
            </a:r>
            <a:endParaRPr lang="fr-FR" sz="3200" dirty="0"/>
          </a:p>
        </p:txBody>
      </p:sp>
      <p:pic>
        <p:nvPicPr>
          <p:cNvPr id="102402" name="Picture 2" descr="https://lh4.googleusercontent.com/Ci2ryEaqjzQUn7WvJ-npfBNDQSO0n6IpnuOPbkKUtZfNXjAspz-Vl81igxUaT9IsPGqn3V42k49NRuMxJrarBjolkIrzmrnb-1ngQVrx_Y9jI9IxVscxQ8a5bA2BP5Bkw5MCV7LI"/>
          <p:cNvPicPr>
            <a:picLocks noChangeAspect="1" noChangeArrowheads="1"/>
          </p:cNvPicPr>
          <p:nvPr/>
        </p:nvPicPr>
        <p:blipFill>
          <a:blip r:embed="rId2" cstate="print"/>
          <a:srcRect l="28539" t="21703" r="23736"/>
          <a:stretch>
            <a:fillRect/>
          </a:stretch>
        </p:blipFill>
        <p:spPr bwMode="auto">
          <a:xfrm>
            <a:off x="388307" y="3181610"/>
            <a:ext cx="3073041" cy="3362138"/>
          </a:xfrm>
          <a:prstGeom prst="rect">
            <a:avLst/>
          </a:prstGeom>
          <a:ln/>
        </p:spPr>
        <p:style>
          <a:lnRef idx="1">
            <a:schemeClr val="dk1"/>
          </a:lnRef>
          <a:fillRef idx="3">
            <a:schemeClr val="dk1"/>
          </a:fillRef>
          <a:effectRef idx="2">
            <a:schemeClr val="dk1"/>
          </a:effectRef>
          <a:fontRef idx="minor">
            <a:schemeClr val="lt1"/>
          </a:fontRef>
        </p:style>
      </p:pic>
      <p:sp>
        <p:nvSpPr>
          <p:cNvPr id="6" name="Rectangle 5"/>
          <p:cNvSpPr/>
          <p:nvPr/>
        </p:nvSpPr>
        <p:spPr>
          <a:xfrm>
            <a:off x="3686816" y="3782860"/>
            <a:ext cx="4572000" cy="1384995"/>
          </a:xfrm>
          <a:prstGeom prst="rect">
            <a:avLst/>
          </a:prstGeom>
        </p:spPr>
        <p:txBody>
          <a:bodyPr>
            <a:spAutoFit/>
          </a:bodyPr>
          <a:lstStyle/>
          <a:p>
            <a:pPr algn="ctr"/>
            <a:r>
              <a:rPr lang="fr-FR" sz="2400" b="1" dirty="0"/>
              <a:t>Toujours sereine et vraie,</a:t>
            </a:r>
          </a:p>
          <a:p>
            <a:pPr algn="ctr"/>
            <a:r>
              <a:rPr lang="fr-FR" sz="2400" b="1" dirty="0"/>
              <a:t>je trace mon chemin à la craie.</a:t>
            </a:r>
          </a:p>
          <a:p>
            <a:br>
              <a:rPr lang="fr-FR" dirty="0"/>
            </a:br>
            <a:endParaRPr lang="fr-FR" dirty="0"/>
          </a:p>
        </p:txBody>
      </p:sp>
    </p:spTree>
    <p:extLst>
      <p:ext uri="{BB962C8B-B14F-4D97-AF65-F5344CB8AC3E}">
        <p14:creationId xmlns:p14="http://schemas.microsoft.com/office/powerpoint/2010/main" val="26636655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a:solidFill>
                  <a:srgbClr val="302C24">
                    <a:alpha val="15000"/>
                  </a:srgbClr>
                </a:solidFill>
                <a:latin typeface="Impact"/>
                <a:ea typeface="宋体"/>
                <a:cs typeface="Rockwell"/>
              </a:rPr>
              <a:t>INDIVIDUEL</a:t>
            </a:r>
            <a:endParaRPr lang="en-US" sz="12000" cap="all" dirty="0">
              <a:solidFill>
                <a:srgbClr val="302C24">
                  <a:alpha val="15000"/>
                </a:srgbClr>
              </a:solidFill>
              <a:effectLst/>
              <a:latin typeface="Impact"/>
              <a:ea typeface="宋体"/>
              <a:cs typeface="Rockwell"/>
            </a:endParaRPr>
          </a:p>
        </p:txBody>
      </p:sp>
      <p:sp>
        <p:nvSpPr>
          <p:cNvPr id="5" name="Rectangle 4"/>
          <p:cNvSpPr/>
          <p:nvPr/>
        </p:nvSpPr>
        <p:spPr>
          <a:xfrm>
            <a:off x="2052514" y="1390389"/>
            <a:ext cx="5388591" cy="646331"/>
          </a:xfrm>
          <a:prstGeom prst="rect">
            <a:avLst/>
          </a:prstGeom>
        </p:spPr>
        <p:txBody>
          <a:bodyPr wrap="none">
            <a:spAutoFit/>
          </a:bodyPr>
          <a:lstStyle/>
          <a:p>
            <a:r>
              <a:rPr lang="fr-FR" sz="3600" dirty="0"/>
              <a:t>Fabian</a:t>
            </a:r>
            <a:r>
              <a:rPr lang="fr-FR" dirty="0"/>
              <a:t>– </a:t>
            </a:r>
            <a:r>
              <a:rPr lang="fr-FR" sz="3200" dirty="0"/>
              <a:t>Collège Fernand </a:t>
            </a:r>
            <a:r>
              <a:rPr lang="fr-FR" sz="3200" dirty="0" err="1"/>
              <a:t>Gregh</a:t>
            </a:r>
            <a:endParaRPr lang="fr-FR" sz="3200" dirty="0"/>
          </a:p>
        </p:txBody>
      </p:sp>
      <p:pic>
        <p:nvPicPr>
          <p:cNvPr id="103426" name="Picture 2" descr="https://lh4.googleusercontent.com/Hf1NvDrJCALvGpGesVSn6oZIE04DuP8l-e31fUUHW-AhHU-UFjNNHZiiOca-52jvBz0gvEDJfgJRDRC03A6D3H2BBkhjjBrvHVopZIiPpm1RInOiebH6Gc_I819dQucOBdyPUjBJ"/>
          <p:cNvPicPr>
            <a:picLocks noChangeAspect="1" noChangeArrowheads="1"/>
          </p:cNvPicPr>
          <p:nvPr/>
        </p:nvPicPr>
        <p:blipFill>
          <a:blip r:embed="rId2" cstate="print"/>
          <a:srcRect l="27482" t="23544" r="17785"/>
          <a:stretch>
            <a:fillRect/>
          </a:stretch>
        </p:blipFill>
        <p:spPr bwMode="auto">
          <a:xfrm>
            <a:off x="291611" y="3557392"/>
            <a:ext cx="3158756" cy="2942574"/>
          </a:xfrm>
          <a:prstGeom prst="rect">
            <a:avLst/>
          </a:prstGeom>
          <a:ln/>
        </p:spPr>
        <p:style>
          <a:lnRef idx="1">
            <a:schemeClr val="dk1"/>
          </a:lnRef>
          <a:fillRef idx="3">
            <a:schemeClr val="dk1"/>
          </a:fillRef>
          <a:effectRef idx="2">
            <a:schemeClr val="dk1"/>
          </a:effectRef>
          <a:fontRef idx="minor">
            <a:schemeClr val="lt1"/>
          </a:fontRef>
        </p:style>
      </p:pic>
      <p:sp>
        <p:nvSpPr>
          <p:cNvPr id="6" name="Rectangle 5"/>
          <p:cNvSpPr/>
          <p:nvPr/>
        </p:nvSpPr>
        <p:spPr>
          <a:xfrm>
            <a:off x="3837129" y="3557392"/>
            <a:ext cx="4572000" cy="2677656"/>
          </a:xfrm>
          <a:prstGeom prst="rect">
            <a:avLst/>
          </a:prstGeom>
        </p:spPr>
        <p:txBody>
          <a:bodyPr>
            <a:spAutoFit/>
          </a:bodyPr>
          <a:lstStyle/>
          <a:p>
            <a:pPr algn="ctr"/>
            <a:r>
              <a:rPr lang="fr-FR" sz="2800" b="1" dirty="0"/>
              <a:t>Attentionné</a:t>
            </a:r>
          </a:p>
          <a:p>
            <a:pPr algn="ctr"/>
            <a:r>
              <a:rPr lang="fr-FR" sz="2800" b="1" dirty="0"/>
              <a:t>Curieux</a:t>
            </a:r>
          </a:p>
          <a:p>
            <a:pPr algn="ctr"/>
            <a:r>
              <a:rPr lang="fr-FR" sz="2800" b="1" dirty="0"/>
              <a:t>Énergique</a:t>
            </a:r>
          </a:p>
          <a:p>
            <a:pPr algn="ctr"/>
            <a:r>
              <a:rPr lang="fr-FR" sz="2800" b="1" dirty="0"/>
              <a:t>Passionné</a:t>
            </a:r>
          </a:p>
          <a:p>
            <a:pPr algn="ctr"/>
            <a:br>
              <a:rPr lang="fr-FR" sz="2800" b="1" dirty="0"/>
            </a:br>
            <a:endParaRPr lang="fr-FR" sz="2800" b="1" dirty="0"/>
          </a:p>
        </p:txBody>
      </p:sp>
    </p:spTree>
    <p:extLst>
      <p:ext uri="{BB962C8B-B14F-4D97-AF65-F5344CB8AC3E}">
        <p14:creationId xmlns:p14="http://schemas.microsoft.com/office/powerpoint/2010/main" val="26636655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a:solidFill>
                  <a:srgbClr val="302C24">
                    <a:alpha val="15000"/>
                  </a:srgbClr>
                </a:solidFill>
                <a:latin typeface="Impact"/>
                <a:ea typeface="宋体"/>
                <a:cs typeface="Rockwell"/>
              </a:rPr>
              <a:t>INDIVIDUEL</a:t>
            </a:r>
            <a:endParaRPr lang="en-US" sz="12000" cap="all" dirty="0">
              <a:solidFill>
                <a:srgbClr val="302C24">
                  <a:alpha val="15000"/>
                </a:srgbClr>
              </a:solidFill>
              <a:effectLst/>
              <a:latin typeface="Impact"/>
              <a:ea typeface="宋体"/>
              <a:cs typeface="Rockwell"/>
            </a:endParaRPr>
          </a:p>
        </p:txBody>
      </p:sp>
      <p:sp>
        <p:nvSpPr>
          <p:cNvPr id="5" name="Rectangle 4"/>
          <p:cNvSpPr/>
          <p:nvPr/>
        </p:nvSpPr>
        <p:spPr>
          <a:xfrm>
            <a:off x="2052514" y="1390389"/>
            <a:ext cx="5246564" cy="646331"/>
          </a:xfrm>
          <a:prstGeom prst="rect">
            <a:avLst/>
          </a:prstGeom>
        </p:spPr>
        <p:txBody>
          <a:bodyPr wrap="none">
            <a:spAutoFit/>
          </a:bodyPr>
          <a:lstStyle/>
          <a:p>
            <a:r>
              <a:rPr lang="fr-FR" sz="3600" dirty="0"/>
              <a:t>David</a:t>
            </a:r>
            <a:r>
              <a:rPr lang="fr-FR" dirty="0"/>
              <a:t>– </a:t>
            </a:r>
            <a:r>
              <a:rPr lang="fr-FR" sz="3200" dirty="0"/>
              <a:t>Collège Fernand </a:t>
            </a:r>
            <a:r>
              <a:rPr lang="fr-FR" sz="3200" dirty="0" err="1"/>
              <a:t>Gregh</a:t>
            </a:r>
            <a:endParaRPr lang="fr-FR" sz="3200" dirty="0"/>
          </a:p>
        </p:txBody>
      </p:sp>
      <p:pic>
        <p:nvPicPr>
          <p:cNvPr id="104450" name="Picture 2" descr="https://lh3.googleusercontent.com/f35DLB5kRGSfXQKLZ2voogzEUNhee-RH-_6zzgN0yoolwl_N_CyGjmJ5Kwy_eCjM7XrNWli2S5xod6AXJcvDzUKtxyrObZkltjtx7g5jrl0apHhFdRYvNVHeMNcLtLAiPGTZeCz6"/>
          <p:cNvPicPr>
            <a:picLocks noChangeAspect="1" noChangeArrowheads="1"/>
          </p:cNvPicPr>
          <p:nvPr/>
        </p:nvPicPr>
        <p:blipFill>
          <a:blip r:embed="rId2" cstate="print"/>
          <a:srcRect l="16769" t="6314" r="6592"/>
          <a:stretch>
            <a:fillRect/>
          </a:stretch>
        </p:blipFill>
        <p:spPr bwMode="auto">
          <a:xfrm>
            <a:off x="2805831" y="3081404"/>
            <a:ext cx="3419605" cy="2787703"/>
          </a:xfrm>
          <a:prstGeom prst="rect">
            <a:avLst/>
          </a:prstGeom>
          <a:ln/>
        </p:spPr>
        <p:style>
          <a:lnRef idx="1">
            <a:schemeClr val="dk1"/>
          </a:lnRef>
          <a:fillRef idx="3">
            <a:schemeClr val="dk1"/>
          </a:fillRef>
          <a:effectRef idx="2">
            <a:schemeClr val="dk1"/>
          </a:effectRef>
          <a:fontRef idx="minor">
            <a:schemeClr val="lt1"/>
          </a:fontRef>
        </p:style>
      </p:pic>
    </p:spTree>
    <p:extLst>
      <p:ext uri="{BB962C8B-B14F-4D97-AF65-F5344CB8AC3E}">
        <p14:creationId xmlns:p14="http://schemas.microsoft.com/office/powerpoint/2010/main" val="26636655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1289" y="209542"/>
            <a:ext cx="8632711" cy="6709529"/>
          </a:xfrm>
          <a:prstGeom prst="rect">
            <a:avLst/>
          </a:prstGeom>
        </p:spPr>
        <p:txBody>
          <a:bodyPr wrap="square">
            <a:spAutoFit/>
          </a:bodyPr>
          <a:lstStyle/>
          <a:p>
            <a:pPr marL="457200" indent="-457200" algn="just">
              <a:buFont typeface="Arial"/>
              <a:buChar char="•"/>
            </a:pPr>
            <a:r>
              <a:rPr lang="fr-FR" sz="3200" dirty="0"/>
              <a:t> </a:t>
            </a:r>
            <a:r>
              <a:rPr lang="fr-FR" sz="3200" b="1" dirty="0"/>
              <a:t>Se respecter !</a:t>
            </a:r>
            <a:endParaRPr lang="fr-FR" sz="3200" dirty="0"/>
          </a:p>
          <a:p>
            <a:pPr algn="just"/>
            <a:r>
              <a:rPr lang="fr-FR" sz="2000" dirty="0"/>
              <a:t>Apprendre à respecter l’avis de l’autre mais aussi apprendre que la parole n’est libre que quand elle respecte l’intégrité des autres. </a:t>
            </a:r>
          </a:p>
          <a:p>
            <a:pPr marL="457200" indent="-457200">
              <a:buFont typeface="Arial"/>
              <a:buChar char="•"/>
            </a:pPr>
            <a:endParaRPr lang="fr-FR" sz="3200" b="1" dirty="0"/>
          </a:p>
          <a:p>
            <a:pPr marL="457200" indent="-457200">
              <a:buFont typeface="Arial"/>
              <a:buChar char="•"/>
            </a:pPr>
            <a:r>
              <a:rPr lang="fr-FR" sz="3200" b="1" dirty="0"/>
              <a:t>Imaginer !</a:t>
            </a:r>
            <a:endParaRPr lang="fr-FR" sz="3200" dirty="0"/>
          </a:p>
          <a:p>
            <a:pPr algn="just"/>
            <a:r>
              <a:rPr lang="fr-FR" sz="2000" dirty="0"/>
              <a:t>L’imaginaire parfois nous joue des tours : il se cache... mais si nous le prenons le temps de le chercher, si nous prenons le temps de rentrer dans son jeu, nous finissons toujours pas le trouver!</a:t>
            </a:r>
          </a:p>
          <a:p>
            <a:pPr algn="just"/>
            <a:endParaRPr lang="fr-FR" sz="2000" dirty="0"/>
          </a:p>
          <a:p>
            <a:pPr lvl="1" algn="just"/>
            <a:r>
              <a:rPr lang="fr-FR" sz="2000" dirty="0"/>
              <a:t>Au Panorama, nous avons l’envie d’aiguiser la capacité des jeunes à utiliser leur imaginaire et nous les encourageons à écrire sur tous les sujets qui les concernent, dans leur propre langue avec leur mots, qu’ils soient parfumés ou qu’ils soient acidulés... Ils découvriront un espace, une salle où les mots ont un sens !... Et que tout ce qui est dit sera entendu ! </a:t>
            </a:r>
          </a:p>
          <a:p>
            <a:pPr lvl="1" algn="just"/>
            <a:endParaRPr lang="fr-FR" dirty="0"/>
          </a:p>
          <a:p>
            <a:pPr algn="ctr"/>
            <a:r>
              <a:rPr lang="fr-FR" sz="3200" b="1" dirty="0"/>
              <a:t>Les derniers mots seront : “Amusez-vous” ! </a:t>
            </a:r>
          </a:p>
          <a:p>
            <a:pPr algn="ctr"/>
            <a:r>
              <a:rPr lang="fr-FR" sz="3200" b="1" dirty="0"/>
              <a:t>Faites vivres vos poèmes</a:t>
            </a:r>
          </a:p>
          <a:p>
            <a:pPr algn="ctr"/>
            <a:r>
              <a:rPr lang="fr-FR" sz="3200" b="1" dirty="0"/>
              <a:t> Bienvenue au “Grand </a:t>
            </a:r>
            <a:r>
              <a:rPr lang="fr-FR" sz="3200" b="1" dirty="0" err="1"/>
              <a:t>Slam</a:t>
            </a:r>
            <a:r>
              <a:rPr lang="fr-FR" sz="3200" b="1" dirty="0"/>
              <a:t> du 77” !</a:t>
            </a:r>
          </a:p>
        </p:txBody>
      </p:sp>
      <p:sp>
        <p:nvSpPr>
          <p:cNvPr id="5" name="Text Box 21"/>
          <p:cNvSpPr txBox="1">
            <a:spLocks/>
          </p:cNvSpPr>
          <p:nvPr/>
        </p:nvSpPr>
        <p:spPr>
          <a:xfrm>
            <a:off x="0" y="656790"/>
            <a:ext cx="9319162" cy="5429480"/>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a:solidFill>
                  <a:srgbClr val="302C24">
                    <a:alpha val="15000"/>
                  </a:srgbClr>
                </a:solidFill>
                <a:effectLst/>
                <a:latin typeface="Impact"/>
                <a:ea typeface="宋体"/>
                <a:cs typeface="Rockwell"/>
              </a:rPr>
              <a:t>Mots </a:t>
            </a:r>
          </a:p>
          <a:p>
            <a:pPr algn="ctr">
              <a:spcAft>
                <a:spcPts val="0"/>
              </a:spcAft>
            </a:pPr>
            <a:r>
              <a:rPr lang="en-US" sz="12000" cap="all" dirty="0">
                <a:solidFill>
                  <a:srgbClr val="302C24">
                    <a:alpha val="15000"/>
                  </a:srgbClr>
                </a:solidFill>
                <a:effectLst/>
                <a:latin typeface="Impact"/>
                <a:ea typeface="宋体"/>
                <a:cs typeface="Rockwell"/>
              </a:rPr>
              <a:t>du </a:t>
            </a:r>
          </a:p>
          <a:p>
            <a:pPr algn="ctr">
              <a:spcAft>
                <a:spcPts val="0"/>
              </a:spcAft>
            </a:pPr>
            <a:r>
              <a:rPr lang="en-US" sz="12000" cap="all" dirty="0">
                <a:solidFill>
                  <a:srgbClr val="302C24">
                    <a:alpha val="15000"/>
                  </a:srgbClr>
                </a:solidFill>
                <a:latin typeface="Impact"/>
                <a:ea typeface="宋体"/>
                <a:cs typeface="Rockwell"/>
              </a:rPr>
              <a:t>president</a:t>
            </a:r>
            <a:endParaRPr lang="fr-FR" sz="12000" cap="all" dirty="0">
              <a:solidFill>
                <a:srgbClr val="302C24">
                  <a:alpha val="15000"/>
                </a:srgbClr>
              </a:solidFill>
              <a:effectLst/>
              <a:latin typeface="Impact"/>
              <a:ea typeface="宋体"/>
              <a:cs typeface="Rockwell"/>
            </a:endParaRPr>
          </a:p>
        </p:txBody>
      </p:sp>
    </p:spTree>
    <p:extLst>
      <p:ext uri="{BB962C8B-B14F-4D97-AF65-F5344CB8AC3E}">
        <p14:creationId xmlns:p14="http://schemas.microsoft.com/office/powerpoint/2010/main" val="6355804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a:solidFill>
                  <a:srgbClr val="302C24">
                    <a:alpha val="15000"/>
                  </a:srgbClr>
                </a:solidFill>
                <a:latin typeface="Impact"/>
                <a:ea typeface="宋体"/>
                <a:cs typeface="Rockwell"/>
              </a:rPr>
              <a:t>INDIVIDUEL</a:t>
            </a:r>
            <a:endParaRPr lang="en-US" sz="12000" cap="all" dirty="0">
              <a:solidFill>
                <a:srgbClr val="302C24">
                  <a:alpha val="15000"/>
                </a:srgbClr>
              </a:solidFill>
              <a:effectLst/>
              <a:latin typeface="Impact"/>
              <a:ea typeface="宋体"/>
              <a:cs typeface="Rockwell"/>
            </a:endParaRPr>
          </a:p>
        </p:txBody>
      </p:sp>
      <p:sp>
        <p:nvSpPr>
          <p:cNvPr id="5" name="Rectangle 4"/>
          <p:cNvSpPr/>
          <p:nvPr/>
        </p:nvSpPr>
        <p:spPr>
          <a:xfrm>
            <a:off x="2052514" y="1390389"/>
            <a:ext cx="5192447" cy="646331"/>
          </a:xfrm>
          <a:prstGeom prst="rect">
            <a:avLst/>
          </a:prstGeom>
        </p:spPr>
        <p:txBody>
          <a:bodyPr wrap="none">
            <a:spAutoFit/>
          </a:bodyPr>
          <a:lstStyle/>
          <a:p>
            <a:r>
              <a:rPr lang="fr-FR" sz="3600" dirty="0" err="1"/>
              <a:t>Anais</a:t>
            </a:r>
            <a:r>
              <a:rPr lang="fr-FR" dirty="0"/>
              <a:t>– </a:t>
            </a:r>
            <a:r>
              <a:rPr lang="fr-FR" sz="3200" dirty="0"/>
              <a:t>Collège Fernand </a:t>
            </a:r>
            <a:r>
              <a:rPr lang="fr-FR" sz="3200" dirty="0" err="1"/>
              <a:t>Gregh</a:t>
            </a:r>
            <a:endParaRPr lang="fr-FR" sz="3200" dirty="0"/>
          </a:p>
        </p:txBody>
      </p:sp>
      <p:pic>
        <p:nvPicPr>
          <p:cNvPr id="105474" name="Picture 2" descr="https://lh5.googleusercontent.com/Ux7CXP_jWfbWoYQr3ybgFdCHhlnqDY0q3PXzAIoMLtuxaHdOoRTrP_4_WFYELsJW1y3RJ8sdMo_Drhqa8jf-XFVfN7P56fAZvWeyuCfPLJ9pyuVTDtw89HKid6FPpcLJPItkWp7q"/>
          <p:cNvPicPr>
            <a:picLocks noChangeAspect="1" noChangeArrowheads="1"/>
          </p:cNvPicPr>
          <p:nvPr/>
        </p:nvPicPr>
        <p:blipFill>
          <a:blip r:embed="rId2" cstate="print"/>
          <a:srcRect l="24042" t="25119" r="17224"/>
          <a:stretch>
            <a:fillRect/>
          </a:stretch>
        </p:blipFill>
        <p:spPr bwMode="auto">
          <a:xfrm>
            <a:off x="216573" y="2797407"/>
            <a:ext cx="3671881" cy="3121858"/>
          </a:xfrm>
          <a:prstGeom prst="rect">
            <a:avLst/>
          </a:prstGeom>
          <a:ln/>
        </p:spPr>
        <p:style>
          <a:lnRef idx="1">
            <a:schemeClr val="dk1"/>
          </a:lnRef>
          <a:fillRef idx="3">
            <a:schemeClr val="dk1"/>
          </a:fillRef>
          <a:effectRef idx="2">
            <a:schemeClr val="dk1"/>
          </a:effectRef>
          <a:fontRef idx="minor">
            <a:schemeClr val="lt1"/>
          </a:fontRef>
        </p:style>
      </p:pic>
      <p:sp>
        <p:nvSpPr>
          <p:cNvPr id="6" name="Rectangle 5"/>
          <p:cNvSpPr/>
          <p:nvPr/>
        </p:nvSpPr>
        <p:spPr>
          <a:xfrm>
            <a:off x="4164904" y="3795386"/>
            <a:ext cx="4572000" cy="2431435"/>
          </a:xfrm>
          <a:prstGeom prst="rect">
            <a:avLst/>
          </a:prstGeom>
        </p:spPr>
        <p:txBody>
          <a:bodyPr>
            <a:spAutoFit/>
          </a:bodyPr>
          <a:lstStyle/>
          <a:p>
            <a:pPr algn="ctr"/>
            <a:r>
              <a:rPr lang="fr-FR" sz="2800" b="1" dirty="0"/>
              <a:t>Marcher,</a:t>
            </a:r>
          </a:p>
          <a:p>
            <a:pPr algn="ctr"/>
            <a:r>
              <a:rPr lang="fr-FR" sz="2800" b="1" dirty="0"/>
              <a:t>Tomber,</a:t>
            </a:r>
          </a:p>
          <a:p>
            <a:pPr algn="ctr"/>
            <a:r>
              <a:rPr lang="fr-FR" sz="2800" b="1" dirty="0"/>
              <a:t>se relever et courir….</a:t>
            </a:r>
          </a:p>
          <a:p>
            <a:pPr algn="ctr"/>
            <a:r>
              <a:rPr lang="fr-FR" sz="2800" b="1" dirty="0"/>
              <a:t>pour écrire et sourire!</a:t>
            </a:r>
          </a:p>
          <a:p>
            <a:pPr algn="ctr"/>
            <a:br>
              <a:rPr lang="fr-FR" sz="2000" b="1" dirty="0"/>
            </a:br>
            <a:endParaRPr lang="fr-FR" sz="2000" b="1" dirty="0"/>
          </a:p>
        </p:txBody>
      </p:sp>
    </p:spTree>
    <p:extLst>
      <p:ext uri="{BB962C8B-B14F-4D97-AF65-F5344CB8AC3E}">
        <p14:creationId xmlns:p14="http://schemas.microsoft.com/office/powerpoint/2010/main" val="26636655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a:solidFill>
                  <a:srgbClr val="302C24">
                    <a:alpha val="15000"/>
                  </a:srgbClr>
                </a:solidFill>
                <a:latin typeface="Impact"/>
                <a:ea typeface="宋体"/>
                <a:cs typeface="Rockwell"/>
              </a:rPr>
              <a:t>INDIVIDUEL</a:t>
            </a:r>
            <a:endParaRPr lang="en-US" sz="12000" cap="all" dirty="0">
              <a:solidFill>
                <a:srgbClr val="302C24">
                  <a:alpha val="15000"/>
                </a:srgbClr>
              </a:solidFill>
              <a:effectLst/>
              <a:latin typeface="Impact"/>
              <a:ea typeface="宋体"/>
              <a:cs typeface="Rockwell"/>
            </a:endParaRPr>
          </a:p>
        </p:txBody>
      </p:sp>
      <p:sp>
        <p:nvSpPr>
          <p:cNvPr id="5" name="Rectangle 4"/>
          <p:cNvSpPr/>
          <p:nvPr/>
        </p:nvSpPr>
        <p:spPr>
          <a:xfrm>
            <a:off x="1776941" y="1390389"/>
            <a:ext cx="6268447" cy="646331"/>
          </a:xfrm>
          <a:prstGeom prst="rect">
            <a:avLst/>
          </a:prstGeom>
        </p:spPr>
        <p:txBody>
          <a:bodyPr wrap="none">
            <a:spAutoFit/>
          </a:bodyPr>
          <a:lstStyle/>
          <a:p>
            <a:r>
              <a:rPr lang="fr-FR" sz="3600" dirty="0"/>
              <a:t>JOKSTER </a:t>
            </a:r>
            <a:r>
              <a:rPr lang="fr-FR" dirty="0"/>
              <a:t>– </a:t>
            </a:r>
            <a:r>
              <a:rPr lang="fr-FR" sz="3200" dirty="0"/>
              <a:t>Collège Fernand </a:t>
            </a:r>
            <a:r>
              <a:rPr lang="fr-FR" sz="3200" dirty="0" err="1"/>
              <a:t>Gregh</a:t>
            </a:r>
            <a:r>
              <a:rPr lang="fr-FR" sz="3200" dirty="0"/>
              <a:t> </a:t>
            </a:r>
          </a:p>
        </p:txBody>
      </p:sp>
      <p:pic>
        <p:nvPicPr>
          <p:cNvPr id="25602" name="Picture 2" descr="https://lh3.googleusercontent.com/Ho_kX-Zu_fOqp8mDfxbiebhRzjeAulwn7a7JX8j7xmhcP9qVReH8PwhSvBh5ir1LRKkfP4B2nabkbfY3QjxcylnzDutQWLcN2bxv6xQctxqKgjhHrzxfhkoNLacsHFmRJuLFPZ5O"/>
          <p:cNvPicPr>
            <a:picLocks noChangeAspect="1" noChangeArrowheads="1"/>
          </p:cNvPicPr>
          <p:nvPr/>
        </p:nvPicPr>
        <p:blipFill>
          <a:blip r:embed="rId2" cstate="print"/>
          <a:stretch>
            <a:fillRect/>
          </a:stretch>
        </p:blipFill>
        <p:spPr bwMode="auto">
          <a:xfrm>
            <a:off x="250521" y="3977429"/>
            <a:ext cx="3476955" cy="2607716"/>
          </a:xfrm>
          <a:prstGeom prst="rect">
            <a:avLst/>
          </a:prstGeom>
          <a:ln/>
        </p:spPr>
        <p:style>
          <a:lnRef idx="1">
            <a:schemeClr val="dk1"/>
          </a:lnRef>
          <a:fillRef idx="3">
            <a:schemeClr val="dk1"/>
          </a:fillRef>
          <a:effectRef idx="2">
            <a:schemeClr val="dk1"/>
          </a:effectRef>
          <a:fontRef idx="minor">
            <a:schemeClr val="lt1"/>
          </a:fontRef>
        </p:style>
      </p:pic>
      <p:sp>
        <p:nvSpPr>
          <p:cNvPr id="6" name="Rectangle 5"/>
          <p:cNvSpPr/>
          <p:nvPr/>
        </p:nvSpPr>
        <p:spPr>
          <a:xfrm>
            <a:off x="3727476" y="3029893"/>
            <a:ext cx="4572000" cy="3600986"/>
          </a:xfrm>
          <a:prstGeom prst="rect">
            <a:avLst/>
          </a:prstGeom>
        </p:spPr>
        <p:txBody>
          <a:bodyPr>
            <a:spAutoFit/>
          </a:bodyPr>
          <a:lstStyle/>
          <a:p>
            <a:pPr algn="ctr"/>
            <a:r>
              <a:rPr lang="fr-FR" sz="2400" b="1" dirty="0"/>
              <a:t>Bonjour très chers </a:t>
            </a:r>
            <a:r>
              <a:rPr lang="fr-FR" sz="2400" b="1" dirty="0" err="1"/>
              <a:t>slameurs</a:t>
            </a:r>
            <a:r>
              <a:rPr lang="fr-FR" sz="2400" b="1" dirty="0"/>
              <a:t> clameurs!</a:t>
            </a:r>
          </a:p>
          <a:p>
            <a:pPr algn="ctr"/>
            <a:r>
              <a:rPr lang="fr-FR" sz="2400" b="1" dirty="0"/>
              <a:t>Je suis </a:t>
            </a:r>
            <a:r>
              <a:rPr lang="fr-FR" sz="2400" b="1" dirty="0" err="1"/>
              <a:t>Méky</a:t>
            </a:r>
            <a:r>
              <a:rPr lang="fr-FR" sz="2400" b="1" dirty="0"/>
              <a:t>, le clown du roi, </a:t>
            </a:r>
          </a:p>
          <a:p>
            <a:pPr algn="ctr"/>
            <a:r>
              <a:rPr lang="fr-FR" sz="2400" b="1" dirty="0"/>
              <a:t>j’ai entendu dire que beaucoup de </a:t>
            </a:r>
            <a:r>
              <a:rPr lang="fr-FR" sz="2400" b="1" dirty="0" err="1"/>
              <a:t>slameurs</a:t>
            </a:r>
            <a:r>
              <a:rPr lang="fr-FR" sz="2400" b="1" dirty="0"/>
              <a:t> se battent entre eux</a:t>
            </a:r>
          </a:p>
          <a:p>
            <a:pPr algn="ctr"/>
            <a:r>
              <a:rPr lang="fr-FR" sz="2400" b="1" dirty="0"/>
              <a:t>alors je tire les ficelles du jeu :</a:t>
            </a:r>
          </a:p>
          <a:p>
            <a:pPr algn="ctr"/>
            <a:r>
              <a:rPr lang="fr-FR" sz="2400" b="1" dirty="0"/>
              <a:t>et je ferai le clou du spectacle</a:t>
            </a:r>
          </a:p>
          <a:p>
            <a:pPr algn="ctr"/>
            <a:r>
              <a:rPr lang="fr-FR" sz="2400" b="1" dirty="0"/>
              <a:t>Alors, que le la fête commence!</a:t>
            </a:r>
          </a:p>
          <a:p>
            <a:br>
              <a:rPr lang="fr-FR" dirty="0"/>
            </a:br>
            <a:endParaRPr lang="fr-FR" dirty="0"/>
          </a:p>
        </p:txBody>
      </p:sp>
    </p:spTree>
    <p:extLst>
      <p:ext uri="{BB962C8B-B14F-4D97-AF65-F5344CB8AC3E}">
        <p14:creationId xmlns:p14="http://schemas.microsoft.com/office/powerpoint/2010/main" val="26636655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1"/>
          <p:cNvSpPr txBox="1">
            <a:spLocks/>
          </p:cNvSpPr>
          <p:nvPr/>
        </p:nvSpPr>
        <p:spPr>
          <a:xfrm>
            <a:off x="0" y="11358"/>
            <a:ext cx="9432099" cy="2673847"/>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6600" cap="all" dirty="0">
                <a:solidFill>
                  <a:srgbClr val="302C24">
                    <a:alpha val="15000"/>
                  </a:srgbClr>
                </a:solidFill>
                <a:latin typeface="Impact"/>
                <a:ea typeface="宋体"/>
                <a:cs typeface="Rockwell"/>
              </a:rPr>
              <a:t>Poule : massif des </a:t>
            </a:r>
            <a:r>
              <a:rPr lang="en-US" sz="6600" cap="all" dirty="0" err="1">
                <a:solidFill>
                  <a:srgbClr val="302C24">
                    <a:alpha val="15000"/>
                  </a:srgbClr>
                </a:solidFill>
                <a:latin typeface="Impact"/>
                <a:ea typeface="宋体"/>
                <a:cs typeface="Rockwell"/>
              </a:rPr>
              <a:t>trois</a:t>
            </a:r>
            <a:r>
              <a:rPr lang="en-US" sz="6600" cap="all" dirty="0">
                <a:solidFill>
                  <a:srgbClr val="302C24">
                    <a:alpha val="15000"/>
                  </a:srgbClr>
                </a:solidFill>
                <a:latin typeface="Impact"/>
                <a:ea typeface="宋体"/>
                <a:cs typeface="Rockwell"/>
              </a:rPr>
              <a:t> </a:t>
            </a:r>
            <a:r>
              <a:rPr lang="en-US" sz="6600" cap="all" dirty="0" err="1">
                <a:solidFill>
                  <a:srgbClr val="302C24">
                    <a:alpha val="15000"/>
                  </a:srgbClr>
                </a:solidFill>
                <a:latin typeface="Impact"/>
                <a:ea typeface="宋体"/>
                <a:cs typeface="Rockwell"/>
              </a:rPr>
              <a:t>pignons</a:t>
            </a:r>
            <a:endParaRPr lang="en-US" sz="6600" cap="all" dirty="0">
              <a:solidFill>
                <a:srgbClr val="302C24">
                  <a:alpha val="15000"/>
                </a:srgbClr>
              </a:solidFill>
              <a:effectLst/>
              <a:latin typeface="Impact"/>
              <a:ea typeface="宋体"/>
              <a:cs typeface="Rockwell"/>
            </a:endParaRPr>
          </a:p>
        </p:txBody>
      </p:sp>
      <p:pic>
        <p:nvPicPr>
          <p:cNvPr id="14338" name="Picture 2" descr="https://tse2.mm.bing.net/th?id=OIP.TFB_f6hog-VD0jnhPLD-gAHaE8&amp;pid=Api"/>
          <p:cNvPicPr>
            <a:picLocks noChangeAspect="1" noChangeArrowheads="1"/>
          </p:cNvPicPr>
          <p:nvPr/>
        </p:nvPicPr>
        <p:blipFill>
          <a:blip r:embed="rId2" cstate="print"/>
          <a:srcRect t="13712"/>
          <a:stretch>
            <a:fillRect/>
          </a:stretch>
        </p:blipFill>
        <p:spPr bwMode="auto">
          <a:xfrm>
            <a:off x="674844" y="4518565"/>
            <a:ext cx="3714967" cy="2137039"/>
          </a:xfrm>
          <a:prstGeom prst="rect">
            <a:avLst/>
          </a:prstGeom>
        </p:spPr>
        <p:style>
          <a:lnRef idx="1">
            <a:schemeClr val="dk1"/>
          </a:lnRef>
          <a:fillRef idx="3">
            <a:schemeClr val="dk1"/>
          </a:fillRef>
          <a:effectRef idx="2">
            <a:schemeClr val="dk1"/>
          </a:effectRef>
          <a:fontRef idx="minor">
            <a:schemeClr val="lt1"/>
          </a:fontRef>
        </p:style>
      </p:pic>
      <p:pic>
        <p:nvPicPr>
          <p:cNvPr id="14340" name="Picture 4" descr="https://tse1.mm.bing.net/th?id=OIP.FFbZ1SbbnhFGHFFIvCiZkQHaE8&amp;pid=Api"/>
          <p:cNvPicPr>
            <a:picLocks noChangeAspect="1" noChangeArrowheads="1"/>
          </p:cNvPicPr>
          <p:nvPr/>
        </p:nvPicPr>
        <p:blipFill>
          <a:blip r:embed="rId3" cstate="print"/>
          <a:srcRect/>
          <a:stretch>
            <a:fillRect/>
          </a:stretch>
        </p:blipFill>
        <p:spPr bwMode="auto">
          <a:xfrm>
            <a:off x="5235880" y="4415156"/>
            <a:ext cx="3360671" cy="2240448"/>
          </a:xfrm>
          <a:prstGeom prst="rect">
            <a:avLst/>
          </a:prstGeom>
        </p:spPr>
        <p:style>
          <a:lnRef idx="1">
            <a:schemeClr val="dk1"/>
          </a:lnRef>
          <a:fillRef idx="3">
            <a:schemeClr val="dk1"/>
          </a:fillRef>
          <a:effectRef idx="2">
            <a:schemeClr val="dk1"/>
          </a:effectRef>
          <a:fontRef idx="minor">
            <a:schemeClr val="lt1"/>
          </a:fontRef>
        </p:style>
      </p:pic>
      <p:sp>
        <p:nvSpPr>
          <p:cNvPr id="8" name="ZoneTexte 7"/>
          <p:cNvSpPr txBox="1"/>
          <p:nvPr/>
        </p:nvSpPr>
        <p:spPr>
          <a:xfrm>
            <a:off x="1606466" y="2379945"/>
            <a:ext cx="6990085" cy="2400657"/>
          </a:xfrm>
          <a:prstGeom prst="rect">
            <a:avLst/>
          </a:prstGeom>
          <a:noFill/>
        </p:spPr>
        <p:txBody>
          <a:bodyPr wrap="square" rtlCol="0">
            <a:spAutoFit/>
          </a:bodyPr>
          <a:lstStyle/>
          <a:p>
            <a:pPr algn="ctr"/>
            <a:r>
              <a:rPr lang="fr-FR" sz="2400" b="1" dirty="0"/>
              <a:t>Sur la randonnée de la poésie </a:t>
            </a:r>
          </a:p>
          <a:p>
            <a:pPr algn="ctr"/>
            <a:r>
              <a:rPr lang="fr-FR" sz="2400" b="1" dirty="0"/>
              <a:t>Ils ont gravi les étapes sans soucis </a:t>
            </a:r>
          </a:p>
          <a:p>
            <a:pPr algn="ctr"/>
            <a:r>
              <a:rPr lang="fr-FR" sz="2400" b="1" dirty="0"/>
              <a:t>Textes en tête, ils vous amèneront au sommet</a:t>
            </a:r>
          </a:p>
          <a:p>
            <a:pPr algn="ctr"/>
            <a:r>
              <a:rPr lang="fr-FR" sz="2400" b="1" dirty="0"/>
              <a:t>Pour admirer les beaux paysages que vous imaginerez </a:t>
            </a:r>
          </a:p>
          <a:p>
            <a:endParaRPr lang="fr-FR" dirty="0"/>
          </a:p>
          <a:p>
            <a:r>
              <a:rPr lang="fr-FR" dirty="0"/>
              <a:t> </a:t>
            </a:r>
          </a:p>
          <a:p>
            <a:endParaRPr lang="fr-FR" dirty="0"/>
          </a:p>
        </p:txBody>
      </p:sp>
    </p:spTree>
    <p:extLst>
      <p:ext uri="{BB962C8B-B14F-4D97-AF65-F5344CB8AC3E}">
        <p14:creationId xmlns:p14="http://schemas.microsoft.com/office/powerpoint/2010/main" val="34870747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a:solidFill>
                  <a:srgbClr val="302C24">
                    <a:alpha val="15000"/>
                  </a:srgbClr>
                </a:solidFill>
                <a:latin typeface="Impact"/>
                <a:ea typeface="宋体"/>
                <a:cs typeface="Rockwell"/>
              </a:rPr>
              <a:t>INDIVIDUEL</a:t>
            </a:r>
            <a:endParaRPr lang="en-US" sz="12000" cap="all" dirty="0">
              <a:solidFill>
                <a:srgbClr val="302C24">
                  <a:alpha val="15000"/>
                </a:srgbClr>
              </a:solidFill>
              <a:effectLst/>
              <a:latin typeface="Impact"/>
              <a:ea typeface="宋体"/>
              <a:cs typeface="Rockwell"/>
            </a:endParaRPr>
          </a:p>
        </p:txBody>
      </p:sp>
      <p:sp>
        <p:nvSpPr>
          <p:cNvPr id="5" name="Rectangle 4"/>
          <p:cNvSpPr/>
          <p:nvPr/>
        </p:nvSpPr>
        <p:spPr>
          <a:xfrm>
            <a:off x="1647835" y="1390389"/>
            <a:ext cx="5592557" cy="646331"/>
          </a:xfrm>
          <a:prstGeom prst="rect">
            <a:avLst/>
          </a:prstGeom>
        </p:spPr>
        <p:txBody>
          <a:bodyPr wrap="none">
            <a:spAutoFit/>
          </a:bodyPr>
          <a:lstStyle/>
          <a:p>
            <a:r>
              <a:rPr lang="fr-FR" sz="3600" dirty="0"/>
              <a:t>Alexis V</a:t>
            </a:r>
            <a:r>
              <a:rPr lang="fr-FR" dirty="0"/>
              <a:t>– </a:t>
            </a:r>
            <a:r>
              <a:rPr lang="fr-FR" sz="3200" dirty="0"/>
              <a:t>Collège Charles Péguy </a:t>
            </a:r>
          </a:p>
        </p:txBody>
      </p:sp>
      <p:pic>
        <p:nvPicPr>
          <p:cNvPr id="117762" name="Picture 2" descr="https://lh5.googleusercontent.com/qyU3dXXY6SUSWOL_DpwXJynAYtpNyajVkfBuEYxraH9maZTTNufnFDrUKYQGiQfqvCL6gR3gSgWaMJmIr6i1JJvnJoy2RR1J16j5Gb3wrxKCg1GkXBFJY8kx4OGsoXdRgFqC4UFH"/>
          <p:cNvPicPr>
            <a:picLocks noChangeAspect="1" noChangeArrowheads="1"/>
          </p:cNvPicPr>
          <p:nvPr/>
        </p:nvPicPr>
        <p:blipFill>
          <a:blip r:embed="rId2" cstate="print"/>
          <a:srcRect t="26652" b="1372"/>
          <a:stretch>
            <a:fillRect/>
          </a:stretch>
        </p:blipFill>
        <p:spPr bwMode="auto">
          <a:xfrm>
            <a:off x="2599811" y="2577294"/>
            <a:ext cx="2924165" cy="3735823"/>
          </a:xfrm>
          <a:prstGeom prst="rect">
            <a:avLst/>
          </a:prstGeom>
          <a:ln/>
        </p:spPr>
        <p:style>
          <a:lnRef idx="1">
            <a:schemeClr val="dk1"/>
          </a:lnRef>
          <a:fillRef idx="3">
            <a:schemeClr val="dk1"/>
          </a:fillRef>
          <a:effectRef idx="2">
            <a:schemeClr val="dk1"/>
          </a:effectRef>
          <a:fontRef idx="minor">
            <a:schemeClr val="lt1"/>
          </a:fontRef>
        </p:style>
      </p:pic>
    </p:spTree>
    <p:extLst>
      <p:ext uri="{BB962C8B-B14F-4D97-AF65-F5344CB8AC3E}">
        <p14:creationId xmlns:p14="http://schemas.microsoft.com/office/powerpoint/2010/main" val="26636655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a:solidFill>
                  <a:srgbClr val="302C24">
                    <a:alpha val="15000"/>
                  </a:srgbClr>
                </a:solidFill>
                <a:latin typeface="Impact"/>
                <a:ea typeface="宋体"/>
                <a:cs typeface="Rockwell"/>
              </a:rPr>
              <a:t>INDIVIDUEL</a:t>
            </a:r>
            <a:endParaRPr lang="en-US" sz="12000" cap="all" dirty="0">
              <a:solidFill>
                <a:srgbClr val="302C24">
                  <a:alpha val="15000"/>
                </a:srgbClr>
              </a:solidFill>
              <a:effectLst/>
              <a:latin typeface="Impact"/>
              <a:ea typeface="宋体"/>
              <a:cs typeface="Rockwell"/>
            </a:endParaRPr>
          </a:p>
        </p:txBody>
      </p:sp>
      <p:sp>
        <p:nvSpPr>
          <p:cNvPr id="5" name="Rectangle 4"/>
          <p:cNvSpPr/>
          <p:nvPr/>
        </p:nvSpPr>
        <p:spPr>
          <a:xfrm>
            <a:off x="1647835" y="1390389"/>
            <a:ext cx="5533246" cy="646331"/>
          </a:xfrm>
          <a:prstGeom prst="rect">
            <a:avLst/>
          </a:prstGeom>
        </p:spPr>
        <p:txBody>
          <a:bodyPr wrap="none">
            <a:spAutoFit/>
          </a:bodyPr>
          <a:lstStyle/>
          <a:p>
            <a:r>
              <a:rPr lang="fr-FR" sz="3600"/>
              <a:t>Alexis L</a:t>
            </a:r>
            <a:r>
              <a:rPr lang="fr-FR"/>
              <a:t>– </a:t>
            </a:r>
            <a:r>
              <a:rPr lang="fr-FR" sz="3200" dirty="0"/>
              <a:t>Collège Charles Péguy </a:t>
            </a:r>
          </a:p>
        </p:txBody>
      </p:sp>
      <p:pic>
        <p:nvPicPr>
          <p:cNvPr id="118786" name="Picture 2" descr="https://lh4.googleusercontent.com/vGkFw5Rh73DnOJZ6Rc3o10hSjcE-d3aMt55of32NppAeLydpeozj9Hx-JIajbbzKtWWA8TOR5gQAvUQm1qiZUbwuBx3RxGmieCDAbQYuIoloMPjTBxBq-E2YX_oE34d6vjZ8VU3Z"/>
          <p:cNvPicPr>
            <a:picLocks noChangeAspect="1" noChangeArrowheads="1"/>
          </p:cNvPicPr>
          <p:nvPr/>
        </p:nvPicPr>
        <p:blipFill>
          <a:blip r:embed="rId2" cstate="print"/>
          <a:srcRect t="18519" b="31992"/>
          <a:stretch>
            <a:fillRect/>
          </a:stretch>
        </p:blipFill>
        <p:spPr bwMode="auto">
          <a:xfrm>
            <a:off x="896273" y="14155838"/>
            <a:ext cx="1809349" cy="1589377"/>
          </a:xfrm>
          <a:prstGeom prst="rect">
            <a:avLst/>
          </a:prstGeom>
          <a:noFill/>
          <a:ln>
            <a:noFill/>
          </a:ln>
        </p:spPr>
      </p:pic>
      <p:pic>
        <p:nvPicPr>
          <p:cNvPr id="118788" name="Picture 4" descr="https://lh4.googleusercontent.com/vGkFw5Rh73DnOJZ6Rc3o10hSjcE-d3aMt55of32NppAeLydpeozj9Hx-JIajbbzKtWWA8TOR5gQAvUQm1qiZUbwuBx3RxGmieCDAbQYuIoloMPjTBxBq-E2YX_oE34d6vjZ8VU3Z"/>
          <p:cNvPicPr>
            <a:picLocks noChangeAspect="1" noChangeArrowheads="1"/>
          </p:cNvPicPr>
          <p:nvPr/>
        </p:nvPicPr>
        <p:blipFill>
          <a:blip r:embed="rId3" cstate="print"/>
          <a:srcRect t="17953" r="16144" b="32732"/>
          <a:stretch>
            <a:fillRect/>
          </a:stretch>
        </p:blipFill>
        <p:spPr bwMode="auto">
          <a:xfrm>
            <a:off x="3006247" y="2868460"/>
            <a:ext cx="3119926" cy="3256766"/>
          </a:xfrm>
          <a:prstGeom prst="rect">
            <a:avLst/>
          </a:prstGeom>
          <a:ln/>
        </p:spPr>
        <p:style>
          <a:lnRef idx="1">
            <a:schemeClr val="dk1"/>
          </a:lnRef>
          <a:fillRef idx="3">
            <a:schemeClr val="dk1"/>
          </a:fillRef>
          <a:effectRef idx="2">
            <a:schemeClr val="dk1"/>
          </a:effectRef>
          <a:fontRef idx="minor">
            <a:schemeClr val="lt1"/>
          </a:fontRef>
        </p:style>
      </p:pic>
    </p:spTree>
    <p:extLst>
      <p:ext uri="{BB962C8B-B14F-4D97-AF65-F5344CB8AC3E}">
        <p14:creationId xmlns:p14="http://schemas.microsoft.com/office/powerpoint/2010/main" val="26636655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a:solidFill>
                  <a:srgbClr val="302C24">
                    <a:alpha val="15000"/>
                  </a:srgbClr>
                </a:solidFill>
                <a:latin typeface="Impact"/>
                <a:ea typeface="宋体"/>
                <a:cs typeface="Rockwell"/>
              </a:rPr>
              <a:t>INDIVIDUEL</a:t>
            </a:r>
            <a:endParaRPr lang="en-US" sz="12000" cap="all" dirty="0">
              <a:solidFill>
                <a:srgbClr val="302C24">
                  <a:alpha val="15000"/>
                </a:srgbClr>
              </a:solidFill>
              <a:effectLst/>
              <a:latin typeface="Impact"/>
              <a:ea typeface="宋体"/>
              <a:cs typeface="Rockwell"/>
            </a:endParaRPr>
          </a:p>
        </p:txBody>
      </p:sp>
      <p:sp>
        <p:nvSpPr>
          <p:cNvPr id="5" name="Rectangle 4"/>
          <p:cNvSpPr/>
          <p:nvPr/>
        </p:nvSpPr>
        <p:spPr>
          <a:xfrm>
            <a:off x="1647835" y="1390389"/>
            <a:ext cx="5323765" cy="646331"/>
          </a:xfrm>
          <a:prstGeom prst="rect">
            <a:avLst/>
          </a:prstGeom>
        </p:spPr>
        <p:txBody>
          <a:bodyPr wrap="none">
            <a:spAutoFit/>
          </a:bodyPr>
          <a:lstStyle/>
          <a:p>
            <a:r>
              <a:rPr lang="fr-FR" sz="3600" dirty="0"/>
              <a:t>Yann</a:t>
            </a:r>
            <a:r>
              <a:rPr lang="fr-FR" dirty="0"/>
              <a:t>– </a:t>
            </a:r>
            <a:r>
              <a:rPr lang="fr-FR" sz="3200" dirty="0"/>
              <a:t>Collège Jacques Prévert </a:t>
            </a:r>
          </a:p>
        </p:txBody>
      </p:sp>
      <p:pic>
        <p:nvPicPr>
          <p:cNvPr id="118786" name="Picture 2" descr="https://lh4.googleusercontent.com/vGkFw5Rh73DnOJZ6Rc3o10hSjcE-d3aMt55of32NppAeLydpeozj9Hx-JIajbbzKtWWA8TOR5gQAvUQm1qiZUbwuBx3RxGmieCDAbQYuIoloMPjTBxBq-E2YX_oE34d6vjZ8VU3Z"/>
          <p:cNvPicPr>
            <a:picLocks noChangeAspect="1" noChangeArrowheads="1"/>
          </p:cNvPicPr>
          <p:nvPr/>
        </p:nvPicPr>
        <p:blipFill>
          <a:blip r:embed="rId2" cstate="print"/>
          <a:srcRect t="18519" b="31992"/>
          <a:stretch>
            <a:fillRect/>
          </a:stretch>
        </p:blipFill>
        <p:spPr bwMode="auto">
          <a:xfrm>
            <a:off x="896273" y="14155838"/>
            <a:ext cx="1809349" cy="1589377"/>
          </a:xfrm>
          <a:prstGeom prst="rect">
            <a:avLst/>
          </a:prstGeom>
          <a:noFill/>
          <a:ln>
            <a:noFill/>
          </a:ln>
        </p:spPr>
      </p:pic>
      <p:pic>
        <p:nvPicPr>
          <p:cNvPr id="2050" name="Picture 2" descr="https://lh3.googleusercontent.com/Mt5StJXYquk3FLrDD8Csy-IdBKYDORNtPW4_nVq4Us8HB7A5uVJisQ25SLyfjj-fJqjCYnIdB83ypZbeZt5c7aCiKUjmxYhx3kmykeyGHjWa1L4J1w-55I0wQuKRpDn0PJoyc-ie"/>
          <p:cNvPicPr>
            <a:picLocks noChangeAspect="1" noChangeArrowheads="1"/>
          </p:cNvPicPr>
          <p:nvPr/>
        </p:nvPicPr>
        <p:blipFill>
          <a:blip r:embed="rId3" cstate="print"/>
          <a:srcRect t="21845" b="29025"/>
          <a:stretch>
            <a:fillRect/>
          </a:stretch>
        </p:blipFill>
        <p:spPr bwMode="auto">
          <a:xfrm>
            <a:off x="2705622" y="2847159"/>
            <a:ext cx="3500362" cy="3052515"/>
          </a:xfrm>
          <a:prstGeom prst="rect">
            <a:avLst/>
          </a:prstGeom>
          <a:ln/>
        </p:spPr>
        <p:style>
          <a:lnRef idx="1">
            <a:schemeClr val="dk1"/>
          </a:lnRef>
          <a:fillRef idx="3">
            <a:schemeClr val="dk1"/>
          </a:fillRef>
          <a:effectRef idx="2">
            <a:schemeClr val="dk1"/>
          </a:effectRef>
          <a:fontRef idx="minor">
            <a:schemeClr val="lt1"/>
          </a:fontRef>
        </p:style>
      </p:pic>
    </p:spTree>
    <p:extLst>
      <p:ext uri="{BB962C8B-B14F-4D97-AF65-F5344CB8AC3E}">
        <p14:creationId xmlns:p14="http://schemas.microsoft.com/office/powerpoint/2010/main" val="26636655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a:solidFill>
                  <a:srgbClr val="302C24">
                    <a:alpha val="15000"/>
                  </a:srgbClr>
                </a:solidFill>
                <a:latin typeface="Impact"/>
                <a:ea typeface="宋体"/>
                <a:cs typeface="Rockwell"/>
              </a:rPr>
              <a:t>INDIVIDUEL</a:t>
            </a:r>
            <a:endParaRPr lang="en-US" sz="12000" cap="all" dirty="0">
              <a:solidFill>
                <a:srgbClr val="302C24">
                  <a:alpha val="15000"/>
                </a:srgbClr>
              </a:solidFill>
              <a:effectLst/>
              <a:latin typeface="Impact"/>
              <a:ea typeface="宋体"/>
              <a:cs typeface="Rockwell"/>
            </a:endParaRPr>
          </a:p>
        </p:txBody>
      </p:sp>
      <p:sp>
        <p:nvSpPr>
          <p:cNvPr id="5" name="Rectangle 4"/>
          <p:cNvSpPr/>
          <p:nvPr/>
        </p:nvSpPr>
        <p:spPr>
          <a:xfrm>
            <a:off x="2123824" y="1390389"/>
            <a:ext cx="5763309" cy="646331"/>
          </a:xfrm>
          <a:prstGeom prst="rect">
            <a:avLst/>
          </a:prstGeom>
        </p:spPr>
        <p:txBody>
          <a:bodyPr wrap="none">
            <a:spAutoFit/>
          </a:bodyPr>
          <a:lstStyle/>
          <a:p>
            <a:r>
              <a:rPr lang="fr-FR" sz="3600" dirty="0"/>
              <a:t>Daniela </a:t>
            </a:r>
            <a:r>
              <a:rPr lang="fr-FR" dirty="0"/>
              <a:t>– </a:t>
            </a:r>
            <a:r>
              <a:rPr lang="fr-FR" sz="3200" dirty="0"/>
              <a:t>Collège Jacques Prévert </a:t>
            </a:r>
          </a:p>
        </p:txBody>
      </p:sp>
      <p:pic>
        <p:nvPicPr>
          <p:cNvPr id="118786" name="Picture 2" descr="https://lh4.googleusercontent.com/vGkFw5Rh73DnOJZ6Rc3o10hSjcE-d3aMt55of32NppAeLydpeozj9Hx-JIajbbzKtWWA8TOR5gQAvUQm1qiZUbwuBx3RxGmieCDAbQYuIoloMPjTBxBq-E2YX_oE34d6vjZ8VU3Z"/>
          <p:cNvPicPr>
            <a:picLocks noChangeAspect="1" noChangeArrowheads="1"/>
          </p:cNvPicPr>
          <p:nvPr/>
        </p:nvPicPr>
        <p:blipFill>
          <a:blip r:embed="rId2" cstate="print"/>
          <a:srcRect t="18519" b="31992"/>
          <a:stretch>
            <a:fillRect/>
          </a:stretch>
        </p:blipFill>
        <p:spPr bwMode="auto">
          <a:xfrm>
            <a:off x="896273" y="14155838"/>
            <a:ext cx="1809349" cy="1589377"/>
          </a:xfrm>
          <a:prstGeom prst="rect">
            <a:avLst/>
          </a:prstGeom>
          <a:noFill/>
          <a:ln>
            <a:noFill/>
          </a:ln>
        </p:spPr>
      </p:pic>
      <p:pic>
        <p:nvPicPr>
          <p:cNvPr id="6" name="Picture 3" descr="C:\Users\Juliette\Downloads\60070196_442813813137377_3841219355685683200_n.jpg"/>
          <p:cNvPicPr>
            <a:picLocks noChangeAspect="1" noChangeArrowheads="1"/>
          </p:cNvPicPr>
          <p:nvPr/>
        </p:nvPicPr>
        <p:blipFill>
          <a:blip r:embed="rId3" cstate="print"/>
          <a:srcRect t="16585" b="23105"/>
          <a:stretch>
            <a:fillRect/>
          </a:stretch>
        </p:blipFill>
        <p:spPr bwMode="auto">
          <a:xfrm>
            <a:off x="3217807" y="2966176"/>
            <a:ext cx="2857375" cy="3058844"/>
          </a:xfrm>
          <a:prstGeom prst="rect">
            <a:avLst/>
          </a:prstGeom>
        </p:spPr>
        <p:style>
          <a:lnRef idx="1">
            <a:schemeClr val="dk1"/>
          </a:lnRef>
          <a:fillRef idx="3">
            <a:schemeClr val="dk1"/>
          </a:fillRef>
          <a:effectRef idx="2">
            <a:schemeClr val="dk1"/>
          </a:effectRef>
          <a:fontRef idx="minor">
            <a:schemeClr val="lt1"/>
          </a:fontRef>
        </p:style>
      </p:pic>
    </p:spTree>
    <p:extLst>
      <p:ext uri="{BB962C8B-B14F-4D97-AF65-F5344CB8AC3E}">
        <p14:creationId xmlns:p14="http://schemas.microsoft.com/office/powerpoint/2010/main" val="26636655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a:solidFill>
                  <a:srgbClr val="302C24">
                    <a:alpha val="15000"/>
                  </a:srgbClr>
                </a:solidFill>
                <a:latin typeface="Impact"/>
                <a:ea typeface="宋体"/>
                <a:cs typeface="Rockwell"/>
              </a:rPr>
              <a:t>INDIVIDUEL</a:t>
            </a:r>
            <a:endParaRPr lang="en-US" sz="12000" cap="all" dirty="0">
              <a:solidFill>
                <a:srgbClr val="302C24">
                  <a:alpha val="15000"/>
                </a:srgbClr>
              </a:solidFill>
              <a:effectLst/>
              <a:latin typeface="Impact"/>
              <a:ea typeface="宋体"/>
              <a:cs typeface="Rockwell"/>
            </a:endParaRPr>
          </a:p>
        </p:txBody>
      </p:sp>
      <p:pic>
        <p:nvPicPr>
          <p:cNvPr id="3074" name="Picture 2" descr="C:\Users\Juliette\Downloads\Valentin.JPG"/>
          <p:cNvPicPr>
            <a:picLocks noChangeAspect="1" noChangeArrowheads="1"/>
          </p:cNvPicPr>
          <p:nvPr/>
        </p:nvPicPr>
        <p:blipFill>
          <a:blip r:embed="rId2" cstate="print"/>
          <a:srcRect l="11781" t="31221" r="5890" b="4244"/>
          <a:stretch>
            <a:fillRect/>
          </a:stretch>
        </p:blipFill>
        <p:spPr bwMode="auto">
          <a:xfrm>
            <a:off x="187890" y="4304975"/>
            <a:ext cx="4673127" cy="2060530"/>
          </a:xfrm>
          <a:prstGeom prst="rect">
            <a:avLst/>
          </a:prstGeom>
        </p:spPr>
        <p:style>
          <a:lnRef idx="1">
            <a:schemeClr val="dk1"/>
          </a:lnRef>
          <a:fillRef idx="3">
            <a:schemeClr val="dk1"/>
          </a:fillRef>
          <a:effectRef idx="2">
            <a:schemeClr val="dk1"/>
          </a:effectRef>
          <a:fontRef idx="minor">
            <a:schemeClr val="lt1"/>
          </a:fontRef>
        </p:style>
      </p:pic>
      <p:sp>
        <p:nvSpPr>
          <p:cNvPr id="5" name="ZoneTexte 4"/>
          <p:cNvSpPr txBox="1"/>
          <p:nvPr/>
        </p:nvSpPr>
        <p:spPr>
          <a:xfrm>
            <a:off x="2025052" y="1493109"/>
            <a:ext cx="5177413" cy="646331"/>
          </a:xfrm>
          <a:prstGeom prst="rect">
            <a:avLst/>
          </a:prstGeom>
          <a:noFill/>
        </p:spPr>
        <p:txBody>
          <a:bodyPr wrap="square" rtlCol="0">
            <a:spAutoFit/>
          </a:bodyPr>
          <a:lstStyle/>
          <a:p>
            <a:r>
              <a:rPr lang="fr-FR" sz="3600" dirty="0"/>
              <a:t>Valentin </a:t>
            </a:r>
            <a:r>
              <a:rPr lang="fr-FR" dirty="0"/>
              <a:t>– </a:t>
            </a:r>
            <a:r>
              <a:rPr lang="fr-FR" sz="3200" dirty="0"/>
              <a:t>collège Elsa Triolet </a:t>
            </a:r>
          </a:p>
        </p:txBody>
      </p:sp>
      <p:sp>
        <p:nvSpPr>
          <p:cNvPr id="6" name="ZoneTexte 5"/>
          <p:cNvSpPr txBox="1"/>
          <p:nvPr/>
        </p:nvSpPr>
        <p:spPr>
          <a:xfrm>
            <a:off x="1672914" y="2591833"/>
            <a:ext cx="5166296" cy="1015663"/>
          </a:xfrm>
          <a:prstGeom prst="rect">
            <a:avLst/>
          </a:prstGeom>
          <a:noFill/>
        </p:spPr>
        <p:txBody>
          <a:bodyPr wrap="square" rtlCol="0">
            <a:spAutoFit/>
          </a:bodyPr>
          <a:lstStyle/>
          <a:p>
            <a:r>
              <a:rPr lang="fr-FR" sz="2000" dirty="0"/>
              <a:t>Quelques mots pour le décrire :</a:t>
            </a:r>
          </a:p>
          <a:p>
            <a:r>
              <a:rPr lang="fr-FR" sz="2000" dirty="0"/>
              <a:t> </a:t>
            </a:r>
            <a:r>
              <a:rPr lang="fr-FR" sz="2000" b="1" dirty="0"/>
              <a:t>Sportif - heureux - matinal - peu travailleur</a:t>
            </a:r>
          </a:p>
          <a:p>
            <a:r>
              <a:rPr lang="fr-FR" sz="2000" dirty="0"/>
              <a:t> </a:t>
            </a:r>
          </a:p>
        </p:txBody>
      </p:sp>
      <p:sp>
        <p:nvSpPr>
          <p:cNvPr id="8" name="ZoneTexte 7"/>
          <p:cNvSpPr txBox="1"/>
          <p:nvPr/>
        </p:nvSpPr>
        <p:spPr>
          <a:xfrm>
            <a:off x="4861017" y="3908121"/>
            <a:ext cx="4282982" cy="2185214"/>
          </a:xfrm>
          <a:prstGeom prst="rect">
            <a:avLst/>
          </a:prstGeom>
          <a:noFill/>
        </p:spPr>
        <p:txBody>
          <a:bodyPr wrap="square" rtlCol="0">
            <a:spAutoFit/>
          </a:bodyPr>
          <a:lstStyle/>
          <a:p>
            <a:pPr algn="ctr"/>
            <a:r>
              <a:rPr lang="fr-FR" sz="2000" b="1" dirty="0"/>
              <a:t>Sportif, joyeux égal Valentin</a:t>
            </a:r>
          </a:p>
          <a:p>
            <a:pPr algn="ctr"/>
            <a:r>
              <a:rPr lang="fr-FR" sz="2000" b="1" dirty="0"/>
              <a:t>Mais je repousse les devoirs à demain</a:t>
            </a:r>
          </a:p>
          <a:p>
            <a:pPr algn="ctr"/>
            <a:r>
              <a:rPr lang="fr-FR" sz="2000" b="1" dirty="0"/>
              <a:t>Qui fait aussi du baratin</a:t>
            </a:r>
          </a:p>
          <a:p>
            <a:pPr algn="ctr"/>
            <a:r>
              <a:rPr lang="fr-FR" sz="2000" b="1" dirty="0"/>
              <a:t>Et aussi qui se lève le matin, c'est Valentin</a:t>
            </a:r>
          </a:p>
          <a:p>
            <a:pPr algn="ctr"/>
            <a:br>
              <a:rPr lang="fr-FR" dirty="0"/>
            </a:br>
            <a:endParaRPr lang="fr-FR" dirty="0"/>
          </a:p>
        </p:txBody>
      </p:sp>
      <p:cxnSp>
        <p:nvCxnSpPr>
          <p:cNvPr id="9" name="Connecteur droit 8"/>
          <p:cNvCxnSpPr/>
          <p:nvPr/>
        </p:nvCxnSpPr>
        <p:spPr>
          <a:xfrm>
            <a:off x="6507500" y="3607496"/>
            <a:ext cx="1020642"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636655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a:solidFill>
                  <a:srgbClr val="302C24">
                    <a:alpha val="15000"/>
                  </a:srgbClr>
                </a:solidFill>
                <a:latin typeface="Impact"/>
                <a:ea typeface="宋体"/>
                <a:cs typeface="Rockwell"/>
              </a:rPr>
              <a:t>INDIVIDUEL</a:t>
            </a:r>
            <a:endParaRPr lang="en-US" sz="12000" cap="all" dirty="0">
              <a:solidFill>
                <a:srgbClr val="302C24">
                  <a:alpha val="15000"/>
                </a:srgbClr>
              </a:solidFill>
              <a:effectLst/>
              <a:latin typeface="Impact"/>
              <a:ea typeface="宋体"/>
              <a:cs typeface="Rockwell"/>
            </a:endParaRPr>
          </a:p>
        </p:txBody>
      </p:sp>
      <p:pic>
        <p:nvPicPr>
          <p:cNvPr id="2050" name="Picture 2" descr="C:\Users\Juliette\Downloads\LENA.JPG"/>
          <p:cNvPicPr>
            <a:picLocks noChangeAspect="1" noChangeArrowheads="1"/>
          </p:cNvPicPr>
          <p:nvPr/>
        </p:nvPicPr>
        <p:blipFill>
          <a:blip r:embed="rId2" cstate="print"/>
          <a:srcRect l="25403" t="16585" r="25891" b="38356"/>
          <a:stretch>
            <a:fillRect/>
          </a:stretch>
        </p:blipFill>
        <p:spPr bwMode="auto">
          <a:xfrm>
            <a:off x="394798" y="3172854"/>
            <a:ext cx="2505206" cy="3090159"/>
          </a:xfrm>
          <a:prstGeom prst="rect">
            <a:avLst/>
          </a:prstGeom>
        </p:spPr>
        <p:style>
          <a:lnRef idx="1">
            <a:schemeClr val="dk1"/>
          </a:lnRef>
          <a:fillRef idx="3">
            <a:schemeClr val="dk1"/>
          </a:fillRef>
          <a:effectRef idx="2">
            <a:schemeClr val="dk1"/>
          </a:effectRef>
          <a:fontRef idx="minor">
            <a:schemeClr val="lt1"/>
          </a:fontRef>
        </p:style>
      </p:pic>
      <p:sp>
        <p:nvSpPr>
          <p:cNvPr id="5" name="ZoneTexte 4"/>
          <p:cNvSpPr txBox="1"/>
          <p:nvPr/>
        </p:nvSpPr>
        <p:spPr>
          <a:xfrm>
            <a:off x="2255654" y="1460540"/>
            <a:ext cx="5749447" cy="646331"/>
          </a:xfrm>
          <a:prstGeom prst="rect">
            <a:avLst/>
          </a:prstGeom>
          <a:noFill/>
        </p:spPr>
        <p:txBody>
          <a:bodyPr wrap="square" rtlCol="0">
            <a:spAutoFit/>
          </a:bodyPr>
          <a:lstStyle/>
          <a:p>
            <a:r>
              <a:rPr lang="fr-FR" sz="3600" dirty="0"/>
              <a:t>Léna - </a:t>
            </a:r>
            <a:r>
              <a:rPr lang="fr-FR" sz="3200" dirty="0"/>
              <a:t>collège Elsa Triolet </a:t>
            </a:r>
          </a:p>
        </p:txBody>
      </p:sp>
      <p:sp>
        <p:nvSpPr>
          <p:cNvPr id="6" name="ZoneTexte 5"/>
          <p:cNvSpPr txBox="1"/>
          <p:nvPr/>
        </p:nvSpPr>
        <p:spPr>
          <a:xfrm>
            <a:off x="2736198" y="3770023"/>
            <a:ext cx="5672931" cy="2492990"/>
          </a:xfrm>
          <a:prstGeom prst="rect">
            <a:avLst/>
          </a:prstGeom>
          <a:noFill/>
        </p:spPr>
        <p:txBody>
          <a:bodyPr wrap="square" rtlCol="0">
            <a:spAutoFit/>
          </a:bodyPr>
          <a:lstStyle/>
          <a:p>
            <a:pPr algn="ctr"/>
            <a:r>
              <a:rPr lang="fr-FR" sz="2000" b="1" dirty="0"/>
              <a:t>Je m'appelle Léna,</a:t>
            </a:r>
          </a:p>
          <a:p>
            <a:pPr algn="ctr"/>
            <a:r>
              <a:rPr lang="fr-FR" sz="2000" b="1" dirty="0"/>
              <a:t>Je viens du collège Elsa</a:t>
            </a:r>
          </a:p>
          <a:p>
            <a:pPr algn="ctr"/>
            <a:r>
              <a:rPr lang="fr-FR" sz="2000" b="1" dirty="0"/>
              <a:t>Je suis peut-être chiante, </a:t>
            </a:r>
          </a:p>
          <a:p>
            <a:pPr algn="ctr"/>
            <a:r>
              <a:rPr lang="fr-FR" sz="2000" b="1" dirty="0"/>
              <a:t>Mais j'essaie d'être pétillante</a:t>
            </a:r>
          </a:p>
          <a:p>
            <a:pPr algn="ctr"/>
            <a:r>
              <a:rPr lang="fr-FR" sz="2000" b="1" dirty="0"/>
              <a:t>J'ai toujours le sourire</a:t>
            </a:r>
          </a:p>
          <a:p>
            <a:pPr algn="ctr"/>
            <a:r>
              <a:rPr lang="fr-FR" sz="2000" b="1" dirty="0"/>
              <a:t>Et H24 on me fait rire</a:t>
            </a:r>
          </a:p>
          <a:p>
            <a:pPr algn="ctr"/>
            <a:br>
              <a:rPr lang="fr-FR" dirty="0"/>
            </a:br>
            <a:endParaRPr lang="fr-FR" dirty="0"/>
          </a:p>
        </p:txBody>
      </p:sp>
      <p:sp>
        <p:nvSpPr>
          <p:cNvPr id="8" name="ZoneTexte 7"/>
          <p:cNvSpPr txBox="1"/>
          <p:nvPr/>
        </p:nvSpPr>
        <p:spPr>
          <a:xfrm>
            <a:off x="3211501" y="2495924"/>
            <a:ext cx="6860395" cy="1261884"/>
          </a:xfrm>
          <a:prstGeom prst="rect">
            <a:avLst/>
          </a:prstGeom>
          <a:noFill/>
        </p:spPr>
        <p:txBody>
          <a:bodyPr wrap="square" rtlCol="0">
            <a:spAutoFit/>
          </a:bodyPr>
          <a:lstStyle/>
          <a:p>
            <a:r>
              <a:rPr lang="fr-FR" sz="2000" dirty="0"/>
              <a:t>Quelques mots pour la décrire : </a:t>
            </a:r>
          </a:p>
          <a:p>
            <a:r>
              <a:rPr lang="fr-FR" sz="2000" b="1" dirty="0"/>
              <a:t>Souriante - sociable - pétillante - attachante</a:t>
            </a:r>
          </a:p>
          <a:p>
            <a:br>
              <a:rPr lang="fr-FR" dirty="0"/>
            </a:br>
            <a:endParaRPr lang="fr-FR" dirty="0"/>
          </a:p>
        </p:txBody>
      </p:sp>
      <p:cxnSp>
        <p:nvCxnSpPr>
          <p:cNvPr id="10" name="Connecteur droit 9"/>
          <p:cNvCxnSpPr/>
          <p:nvPr/>
        </p:nvCxnSpPr>
        <p:spPr>
          <a:xfrm>
            <a:off x="5087221" y="3519814"/>
            <a:ext cx="1020642"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636655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a:solidFill>
                  <a:srgbClr val="302C24">
                    <a:alpha val="15000"/>
                  </a:srgbClr>
                </a:solidFill>
                <a:latin typeface="Impact"/>
                <a:ea typeface="宋体"/>
                <a:cs typeface="Rockwell"/>
              </a:rPr>
              <a:t>INDIVIDUEL</a:t>
            </a:r>
            <a:endParaRPr lang="en-US" sz="12000" cap="all" dirty="0">
              <a:solidFill>
                <a:srgbClr val="302C24">
                  <a:alpha val="15000"/>
                </a:srgbClr>
              </a:solidFill>
              <a:effectLst/>
              <a:latin typeface="Impact"/>
              <a:ea typeface="宋体"/>
              <a:cs typeface="Rockwell"/>
            </a:endParaRPr>
          </a:p>
        </p:txBody>
      </p:sp>
      <p:sp>
        <p:nvSpPr>
          <p:cNvPr id="3" name="ZoneTexte 2"/>
          <p:cNvSpPr txBox="1"/>
          <p:nvPr/>
        </p:nvSpPr>
        <p:spPr>
          <a:xfrm>
            <a:off x="1827376" y="1367848"/>
            <a:ext cx="6976997" cy="646331"/>
          </a:xfrm>
          <a:prstGeom prst="rect">
            <a:avLst/>
          </a:prstGeom>
          <a:noFill/>
        </p:spPr>
        <p:txBody>
          <a:bodyPr wrap="square" rtlCol="0">
            <a:spAutoFit/>
          </a:bodyPr>
          <a:lstStyle/>
          <a:p>
            <a:r>
              <a:rPr lang="fr-FR" sz="3600" dirty="0"/>
              <a:t>Younes – </a:t>
            </a:r>
            <a:r>
              <a:rPr lang="fr-FR" sz="3200" dirty="0"/>
              <a:t>Collège Elsa Triolet</a:t>
            </a:r>
          </a:p>
        </p:txBody>
      </p:sp>
      <p:pic>
        <p:nvPicPr>
          <p:cNvPr id="5122" name="Picture 2" descr="C:\Users\Juliette\Downloads\IMG_20190309_234929_417.jpg"/>
          <p:cNvPicPr>
            <a:picLocks noChangeAspect="1" noChangeArrowheads="1"/>
          </p:cNvPicPr>
          <p:nvPr/>
        </p:nvPicPr>
        <p:blipFill>
          <a:blip r:embed="rId2" cstate="print"/>
          <a:srcRect l="13288" t="4749" r="13836"/>
          <a:stretch>
            <a:fillRect/>
          </a:stretch>
        </p:blipFill>
        <p:spPr bwMode="auto">
          <a:xfrm>
            <a:off x="620037" y="2480153"/>
            <a:ext cx="2868461" cy="3749129"/>
          </a:xfrm>
          <a:prstGeom prst="rect">
            <a:avLst/>
          </a:prstGeom>
        </p:spPr>
        <p:style>
          <a:lnRef idx="1">
            <a:schemeClr val="dk1"/>
          </a:lnRef>
          <a:fillRef idx="3">
            <a:schemeClr val="dk1"/>
          </a:fillRef>
          <a:effectRef idx="2">
            <a:schemeClr val="dk1"/>
          </a:effectRef>
          <a:fontRef idx="minor">
            <a:schemeClr val="lt1"/>
          </a:fontRef>
        </p:style>
      </p:pic>
      <p:cxnSp>
        <p:nvCxnSpPr>
          <p:cNvPr id="5" name="Connecteur droit 4"/>
          <p:cNvCxnSpPr/>
          <p:nvPr/>
        </p:nvCxnSpPr>
        <p:spPr>
          <a:xfrm>
            <a:off x="5597542" y="3895595"/>
            <a:ext cx="1020642" cy="0"/>
          </a:xfrm>
          <a:prstGeom prst="line">
            <a:avLst/>
          </a:prstGeom>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4064696" y="4283901"/>
            <a:ext cx="4572000" cy="1323439"/>
          </a:xfrm>
          <a:prstGeom prst="rect">
            <a:avLst/>
          </a:prstGeom>
        </p:spPr>
        <p:txBody>
          <a:bodyPr>
            <a:spAutoFit/>
          </a:bodyPr>
          <a:lstStyle/>
          <a:p>
            <a:pPr algn="ctr"/>
            <a:r>
              <a:rPr lang="fr-FR" sz="2000" b="1" dirty="0"/>
              <a:t>Le matin, je me suis réveillé</a:t>
            </a:r>
          </a:p>
          <a:p>
            <a:pPr algn="ctr"/>
            <a:r>
              <a:rPr lang="fr-FR" sz="2000" b="1" dirty="0"/>
              <a:t>Le midi, j'ai bien mangé</a:t>
            </a:r>
          </a:p>
          <a:p>
            <a:pPr algn="ctr"/>
            <a:r>
              <a:rPr lang="fr-FR" sz="2000" b="1" dirty="0"/>
              <a:t>Maintenant, il faut </a:t>
            </a:r>
            <a:r>
              <a:rPr lang="fr-FR" sz="2000" b="1" dirty="0" err="1"/>
              <a:t>slamer</a:t>
            </a:r>
            <a:endParaRPr lang="fr-FR" sz="2000" b="1" dirty="0"/>
          </a:p>
          <a:p>
            <a:pPr algn="ctr"/>
            <a:r>
              <a:rPr lang="fr-FR" sz="2000" b="1" dirty="0"/>
              <a:t>Et le soir peut-être rentrer en ayant gagné !</a:t>
            </a:r>
          </a:p>
        </p:txBody>
      </p:sp>
      <p:sp>
        <p:nvSpPr>
          <p:cNvPr id="7" name="Rectangle 6"/>
          <p:cNvSpPr/>
          <p:nvPr/>
        </p:nvSpPr>
        <p:spPr>
          <a:xfrm>
            <a:off x="4064696" y="2480153"/>
            <a:ext cx="4060471" cy="707886"/>
          </a:xfrm>
          <a:prstGeom prst="rect">
            <a:avLst/>
          </a:prstGeom>
        </p:spPr>
        <p:txBody>
          <a:bodyPr wrap="none">
            <a:spAutoFit/>
          </a:bodyPr>
          <a:lstStyle/>
          <a:p>
            <a:r>
              <a:rPr lang="fr-FR" sz="2000" dirty="0"/>
              <a:t>Quelques mots pour le décrire : </a:t>
            </a:r>
          </a:p>
          <a:p>
            <a:r>
              <a:rPr lang="fr-FR" sz="2000" b="1" dirty="0"/>
              <a:t>Sportif – attentif – </a:t>
            </a:r>
            <a:r>
              <a:rPr lang="fr-FR" sz="2000" b="1" dirty="0" err="1"/>
              <a:t>slameur</a:t>
            </a:r>
            <a:r>
              <a:rPr lang="fr-FR" sz="2000" b="1" dirty="0"/>
              <a:t> - à l'heure</a:t>
            </a:r>
          </a:p>
        </p:txBody>
      </p:sp>
    </p:spTree>
    <p:extLst>
      <p:ext uri="{BB962C8B-B14F-4D97-AF65-F5344CB8AC3E}">
        <p14:creationId xmlns:p14="http://schemas.microsoft.com/office/powerpoint/2010/main" val="26636655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1"/>
          <p:cNvSpPr txBox="1">
            <a:spLocks/>
          </p:cNvSpPr>
          <p:nvPr/>
        </p:nvSpPr>
        <p:spPr>
          <a:xfrm>
            <a:off x="-217218" y="-167114"/>
            <a:ext cx="9724639" cy="1480062"/>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8000" cap="all" dirty="0">
                <a:solidFill>
                  <a:srgbClr val="302C24">
                    <a:alpha val="15000"/>
                  </a:srgbClr>
                </a:solidFill>
                <a:latin typeface="Impact"/>
                <a:ea typeface="宋体"/>
                <a:cs typeface="Rockwell"/>
              </a:rPr>
              <a:t>Le </a:t>
            </a:r>
            <a:r>
              <a:rPr lang="en-US" sz="8000" cap="all" dirty="0" err="1">
                <a:solidFill>
                  <a:srgbClr val="302C24">
                    <a:alpha val="15000"/>
                  </a:srgbClr>
                </a:solidFill>
                <a:latin typeface="Impact"/>
                <a:ea typeface="宋体"/>
                <a:cs typeface="Rockwell"/>
              </a:rPr>
              <a:t>slameur</a:t>
            </a:r>
            <a:r>
              <a:rPr lang="en-US" sz="8000" cap="all" dirty="0">
                <a:solidFill>
                  <a:srgbClr val="302C24">
                    <a:alpha val="15000"/>
                  </a:srgbClr>
                </a:solidFill>
                <a:latin typeface="Impact"/>
                <a:ea typeface="宋体"/>
                <a:cs typeface="Rockwell"/>
              </a:rPr>
              <a:t> en </a:t>
            </a:r>
            <a:r>
              <a:rPr lang="en-US" sz="8000" cap="all" dirty="0" err="1">
                <a:solidFill>
                  <a:srgbClr val="302C24">
                    <a:alpha val="15000"/>
                  </a:srgbClr>
                </a:solidFill>
                <a:latin typeface="Impact"/>
                <a:ea typeface="宋体"/>
                <a:cs typeface="Rockwell"/>
              </a:rPr>
              <a:t>herbe</a:t>
            </a:r>
            <a:r>
              <a:rPr lang="en-US" sz="8000" cap="all" dirty="0">
                <a:solidFill>
                  <a:srgbClr val="302C24">
                    <a:alpha val="15000"/>
                  </a:srgbClr>
                </a:solidFill>
                <a:latin typeface="Impact"/>
                <a:ea typeface="宋体"/>
                <a:cs typeface="Rockwell"/>
              </a:rPr>
              <a:t> </a:t>
            </a:r>
          </a:p>
          <a:p>
            <a:pPr algn="ctr">
              <a:spcAft>
                <a:spcPts val="0"/>
              </a:spcAft>
            </a:pPr>
            <a:endParaRPr lang="en-US" sz="8000" cap="all" dirty="0">
              <a:solidFill>
                <a:srgbClr val="302C24">
                  <a:alpha val="15000"/>
                </a:srgbClr>
              </a:solidFill>
              <a:latin typeface="Impact"/>
              <a:ea typeface="宋体"/>
              <a:cs typeface="Rockwell"/>
            </a:endParaRPr>
          </a:p>
          <a:p>
            <a:pPr>
              <a:spcAft>
                <a:spcPts val="0"/>
              </a:spcAft>
            </a:pPr>
            <a:r>
              <a:rPr lang="en-US" sz="12000" cap="all" dirty="0">
                <a:solidFill>
                  <a:srgbClr val="302C24">
                    <a:alpha val="15000"/>
                  </a:srgbClr>
                </a:solidFill>
                <a:latin typeface="Impact"/>
                <a:ea typeface="宋体"/>
                <a:cs typeface="Rockwell"/>
              </a:rPr>
              <a:t> </a:t>
            </a:r>
            <a:r>
              <a:rPr lang="en-US" sz="12000" cap="all" dirty="0">
                <a:solidFill>
                  <a:srgbClr val="302C24">
                    <a:alpha val="15000"/>
                  </a:srgbClr>
                </a:solidFill>
                <a:effectLst/>
                <a:latin typeface="Impact"/>
                <a:ea typeface="宋体"/>
                <a:cs typeface="Rockwell"/>
              </a:rPr>
              <a:t> </a:t>
            </a:r>
            <a:endParaRPr lang="en-US" sz="12000" cap="all" dirty="0">
              <a:solidFill>
                <a:srgbClr val="302C24">
                  <a:alpha val="15000"/>
                </a:srgbClr>
              </a:solidFill>
              <a:latin typeface="Impact"/>
              <a:ea typeface="宋体"/>
              <a:cs typeface="Rockwell"/>
            </a:endParaRPr>
          </a:p>
          <a:p>
            <a:pPr algn="ctr">
              <a:spcAft>
                <a:spcPts val="0"/>
              </a:spcAft>
            </a:pPr>
            <a:r>
              <a:rPr lang="en-US" sz="8800" cap="all" dirty="0">
                <a:solidFill>
                  <a:srgbClr val="302C24">
                    <a:alpha val="15000"/>
                  </a:srgbClr>
                </a:solidFill>
                <a:latin typeface="Impact"/>
                <a:ea typeface="宋体"/>
                <a:cs typeface="Rockwell"/>
              </a:rPr>
              <a:t>                                             </a:t>
            </a:r>
            <a:endParaRPr lang="fr-FR" sz="8000" cap="all" dirty="0">
              <a:solidFill>
                <a:srgbClr val="302C24">
                  <a:alpha val="15000"/>
                </a:srgbClr>
              </a:solidFill>
              <a:effectLst/>
              <a:latin typeface="Impact"/>
              <a:ea typeface="宋体"/>
              <a:cs typeface="Rockwell"/>
            </a:endParaRPr>
          </a:p>
        </p:txBody>
      </p:sp>
      <p:sp>
        <p:nvSpPr>
          <p:cNvPr id="5" name="Rectangle 4"/>
          <p:cNvSpPr/>
          <p:nvPr/>
        </p:nvSpPr>
        <p:spPr>
          <a:xfrm>
            <a:off x="815334" y="1312948"/>
            <a:ext cx="4114569" cy="2308324"/>
          </a:xfrm>
          <a:prstGeom prst="rect">
            <a:avLst/>
          </a:prstGeom>
        </p:spPr>
        <p:txBody>
          <a:bodyPr wrap="square">
            <a:spAutoFit/>
          </a:bodyPr>
          <a:lstStyle/>
          <a:p>
            <a:r>
              <a:rPr lang="fr-FR" dirty="0"/>
              <a:t>Je fais des mots </a:t>
            </a:r>
          </a:p>
          <a:p>
            <a:r>
              <a:rPr lang="fr-FR" dirty="0"/>
              <a:t>Avec des lettres</a:t>
            </a:r>
          </a:p>
          <a:p>
            <a:r>
              <a:rPr lang="fr-FR" dirty="0"/>
              <a:t>Comme le S, le L, le A  Et aussi le M !</a:t>
            </a:r>
          </a:p>
          <a:p>
            <a:r>
              <a:rPr lang="fr-FR" dirty="0"/>
              <a:t>S comme super</a:t>
            </a:r>
          </a:p>
          <a:p>
            <a:r>
              <a:rPr lang="fr-FR" dirty="0"/>
              <a:t>L comme lumière </a:t>
            </a:r>
          </a:p>
          <a:p>
            <a:r>
              <a:rPr lang="fr-FR" dirty="0"/>
              <a:t>A comme aventurier</a:t>
            </a:r>
          </a:p>
          <a:p>
            <a:r>
              <a:rPr lang="fr-FR" dirty="0"/>
              <a:t>M comme magicien!</a:t>
            </a:r>
          </a:p>
          <a:p>
            <a:r>
              <a:rPr lang="fr-FR" dirty="0"/>
              <a:t> </a:t>
            </a:r>
          </a:p>
        </p:txBody>
      </p:sp>
      <p:sp>
        <p:nvSpPr>
          <p:cNvPr id="6" name="Rectangle 5"/>
          <p:cNvSpPr/>
          <p:nvPr/>
        </p:nvSpPr>
        <p:spPr>
          <a:xfrm>
            <a:off x="815334" y="3274214"/>
            <a:ext cx="4475016" cy="369332"/>
          </a:xfrm>
          <a:prstGeom prst="rect">
            <a:avLst/>
          </a:prstGeom>
        </p:spPr>
        <p:txBody>
          <a:bodyPr wrap="none">
            <a:spAutoFit/>
          </a:bodyPr>
          <a:lstStyle/>
          <a:p>
            <a:r>
              <a:rPr lang="fr-FR" b="1" dirty="0"/>
              <a:t>S, L, A, M :  Ça fait SLAM ! c’est super bien !!</a:t>
            </a:r>
          </a:p>
        </p:txBody>
      </p:sp>
      <p:sp>
        <p:nvSpPr>
          <p:cNvPr id="7" name="Rectangle 6"/>
          <p:cNvSpPr/>
          <p:nvPr/>
        </p:nvSpPr>
        <p:spPr>
          <a:xfrm>
            <a:off x="815333" y="3302504"/>
            <a:ext cx="4748763" cy="1754327"/>
          </a:xfrm>
          <a:prstGeom prst="rect">
            <a:avLst/>
          </a:prstGeom>
        </p:spPr>
        <p:txBody>
          <a:bodyPr wrap="square">
            <a:spAutoFit/>
          </a:bodyPr>
          <a:lstStyle/>
          <a:p>
            <a:r>
              <a:rPr lang="fr-FR" dirty="0"/>
              <a:t> </a:t>
            </a:r>
          </a:p>
          <a:p>
            <a:r>
              <a:rPr lang="fr-FR" dirty="0"/>
              <a:t>Qu’est ce que c’est le SLAM ? </a:t>
            </a:r>
          </a:p>
          <a:p>
            <a:r>
              <a:rPr lang="fr-FR" dirty="0"/>
              <a:t>Le SLAM c’est de la poésie !</a:t>
            </a:r>
          </a:p>
          <a:p>
            <a:r>
              <a:rPr lang="fr-FR" dirty="0"/>
              <a:t>C est même un tournoi de poésie !!</a:t>
            </a:r>
          </a:p>
          <a:p>
            <a:r>
              <a:rPr lang="fr-FR" dirty="0"/>
              <a:t>Mais ce que je préfère </a:t>
            </a:r>
          </a:p>
          <a:p>
            <a:r>
              <a:rPr lang="fr-FR" dirty="0"/>
              <a:t>C’est que les meilleurs poètes ne gagnent jamais !</a:t>
            </a:r>
          </a:p>
        </p:txBody>
      </p:sp>
      <p:sp>
        <p:nvSpPr>
          <p:cNvPr id="9" name="Rectangle 8"/>
          <p:cNvSpPr/>
          <p:nvPr/>
        </p:nvSpPr>
        <p:spPr>
          <a:xfrm>
            <a:off x="815334" y="4972479"/>
            <a:ext cx="4572000" cy="1200329"/>
          </a:xfrm>
          <a:prstGeom prst="rect">
            <a:avLst/>
          </a:prstGeom>
        </p:spPr>
        <p:txBody>
          <a:bodyPr>
            <a:spAutoFit/>
          </a:bodyPr>
          <a:lstStyle/>
          <a:p>
            <a:r>
              <a:rPr lang="fr-FR" dirty="0"/>
              <a:t>Tout le monde peut </a:t>
            </a:r>
            <a:r>
              <a:rPr lang="fr-FR" dirty="0" err="1"/>
              <a:t>slamer</a:t>
            </a:r>
            <a:endParaRPr lang="fr-FR" dirty="0"/>
          </a:p>
          <a:p>
            <a:r>
              <a:rPr lang="fr-FR" dirty="0"/>
              <a:t>J’aime le </a:t>
            </a:r>
            <a:r>
              <a:rPr lang="fr-FR" dirty="0" err="1"/>
              <a:t>slam</a:t>
            </a:r>
            <a:r>
              <a:rPr lang="fr-FR" dirty="0"/>
              <a:t> </a:t>
            </a:r>
          </a:p>
          <a:p>
            <a:r>
              <a:rPr lang="fr-FR" dirty="0"/>
              <a:t>C’est comme construire une maison avec des mots</a:t>
            </a:r>
          </a:p>
        </p:txBody>
      </p:sp>
      <p:sp>
        <p:nvSpPr>
          <p:cNvPr id="10" name="Rectangle 9"/>
          <p:cNvSpPr/>
          <p:nvPr/>
        </p:nvSpPr>
        <p:spPr>
          <a:xfrm rot="20728608">
            <a:off x="5270576" y="4545376"/>
            <a:ext cx="4572000" cy="1754327"/>
          </a:xfrm>
          <a:prstGeom prst="rect">
            <a:avLst/>
          </a:prstGeom>
        </p:spPr>
        <p:txBody>
          <a:bodyPr>
            <a:spAutoFit/>
          </a:bodyPr>
          <a:lstStyle/>
          <a:p>
            <a:r>
              <a:rPr lang="fr-FR" dirty="0"/>
              <a:t>Je voudrais inventer le pays du </a:t>
            </a:r>
            <a:r>
              <a:rPr lang="fr-FR" dirty="0" err="1"/>
              <a:t>slam</a:t>
            </a:r>
            <a:endParaRPr lang="fr-FR" dirty="0"/>
          </a:p>
          <a:p>
            <a:r>
              <a:rPr lang="fr-FR" dirty="0"/>
              <a:t>On ferait que </a:t>
            </a:r>
            <a:r>
              <a:rPr lang="fr-FR" dirty="0" err="1"/>
              <a:t>slamer</a:t>
            </a:r>
            <a:endParaRPr lang="fr-FR" dirty="0"/>
          </a:p>
          <a:p>
            <a:r>
              <a:rPr lang="fr-FR" dirty="0"/>
              <a:t>Et regarder d’autres slameurs</a:t>
            </a:r>
          </a:p>
          <a:p>
            <a:r>
              <a:rPr lang="fr-FR" dirty="0"/>
              <a:t>Et quand on écoutera les autres slameurs</a:t>
            </a:r>
          </a:p>
          <a:p>
            <a:r>
              <a:rPr lang="fr-FR" dirty="0"/>
              <a:t>On sera “plus” meilleur !!</a:t>
            </a:r>
          </a:p>
          <a:p>
            <a:r>
              <a:rPr lang="fr-FR" dirty="0"/>
              <a:t>Pour notre plus grand bonheur !</a:t>
            </a:r>
          </a:p>
        </p:txBody>
      </p:sp>
      <p:sp>
        <p:nvSpPr>
          <p:cNvPr id="11" name="Rectangle 10"/>
          <p:cNvSpPr/>
          <p:nvPr/>
        </p:nvSpPr>
        <p:spPr>
          <a:xfrm>
            <a:off x="7696817" y="6322228"/>
            <a:ext cx="1421984" cy="400110"/>
          </a:xfrm>
          <a:prstGeom prst="rect">
            <a:avLst/>
          </a:prstGeom>
        </p:spPr>
        <p:txBody>
          <a:bodyPr wrap="none">
            <a:spAutoFit/>
          </a:bodyPr>
          <a:lstStyle/>
          <a:p>
            <a:r>
              <a:rPr lang="fr-FR" sz="2000" b="1" dirty="0" err="1"/>
              <a:t>Jaelhys</a:t>
            </a:r>
            <a:r>
              <a:rPr lang="fr-FR" sz="2000" b="1" dirty="0"/>
              <a:t> 7ans</a:t>
            </a:r>
          </a:p>
        </p:txBody>
      </p:sp>
      <p:pic>
        <p:nvPicPr>
          <p:cNvPr id="2" name="Image 1" descr="12473770_10208485669322109_819314000907381818_o (1).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802186" y="1165280"/>
            <a:ext cx="1767370" cy="26683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880555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a:solidFill>
                  <a:srgbClr val="302C24">
                    <a:alpha val="15000"/>
                  </a:srgbClr>
                </a:solidFill>
                <a:latin typeface="Impact"/>
                <a:ea typeface="宋体"/>
                <a:cs typeface="Rockwell"/>
              </a:rPr>
              <a:t>INDIVIDUEL</a:t>
            </a:r>
            <a:endParaRPr lang="en-US" sz="12000" cap="all" dirty="0">
              <a:solidFill>
                <a:srgbClr val="302C24">
                  <a:alpha val="15000"/>
                </a:srgbClr>
              </a:solidFill>
              <a:effectLst/>
              <a:latin typeface="Impact"/>
              <a:ea typeface="宋体"/>
              <a:cs typeface="Rockwell"/>
            </a:endParaRPr>
          </a:p>
        </p:txBody>
      </p:sp>
      <p:sp>
        <p:nvSpPr>
          <p:cNvPr id="3" name="ZoneTexte 2"/>
          <p:cNvSpPr txBox="1"/>
          <p:nvPr/>
        </p:nvSpPr>
        <p:spPr>
          <a:xfrm>
            <a:off x="2008330" y="1367848"/>
            <a:ext cx="5632548" cy="646331"/>
          </a:xfrm>
          <a:prstGeom prst="rect">
            <a:avLst/>
          </a:prstGeom>
          <a:noFill/>
        </p:spPr>
        <p:txBody>
          <a:bodyPr wrap="square" rtlCol="0">
            <a:spAutoFit/>
          </a:bodyPr>
          <a:lstStyle/>
          <a:p>
            <a:r>
              <a:rPr lang="fr-FR" sz="3600" dirty="0" err="1"/>
              <a:t>Rania</a:t>
            </a:r>
            <a:r>
              <a:rPr lang="fr-FR" sz="3600" dirty="0"/>
              <a:t> – </a:t>
            </a:r>
            <a:r>
              <a:rPr lang="fr-FR" sz="3200" dirty="0"/>
              <a:t>Collège Elsa Triolet </a:t>
            </a:r>
          </a:p>
        </p:txBody>
      </p:sp>
      <p:pic>
        <p:nvPicPr>
          <p:cNvPr id="4098" name="Picture 2" descr="C:\Users\Juliette\Downloads\IMG-20190322-WA0009.jpg"/>
          <p:cNvPicPr>
            <a:picLocks noChangeAspect="1" noChangeArrowheads="1"/>
          </p:cNvPicPr>
          <p:nvPr/>
        </p:nvPicPr>
        <p:blipFill>
          <a:blip r:embed="rId2" cstate="print"/>
          <a:srcRect/>
          <a:stretch>
            <a:fillRect/>
          </a:stretch>
        </p:blipFill>
        <p:spPr bwMode="auto">
          <a:xfrm>
            <a:off x="363255" y="3363424"/>
            <a:ext cx="2716895" cy="2705622"/>
          </a:xfrm>
          <a:prstGeom prst="rect">
            <a:avLst/>
          </a:prstGeom>
        </p:spPr>
        <p:style>
          <a:lnRef idx="1">
            <a:schemeClr val="dk1"/>
          </a:lnRef>
          <a:fillRef idx="3">
            <a:schemeClr val="dk1"/>
          </a:fillRef>
          <a:effectRef idx="2">
            <a:schemeClr val="dk1"/>
          </a:effectRef>
          <a:fontRef idx="minor">
            <a:schemeClr val="lt1"/>
          </a:fontRef>
        </p:style>
      </p:pic>
      <p:sp>
        <p:nvSpPr>
          <p:cNvPr id="5" name="Rectangle 4"/>
          <p:cNvSpPr/>
          <p:nvPr/>
        </p:nvSpPr>
        <p:spPr>
          <a:xfrm>
            <a:off x="3425868" y="3967918"/>
            <a:ext cx="4572000" cy="1631216"/>
          </a:xfrm>
          <a:prstGeom prst="rect">
            <a:avLst/>
          </a:prstGeom>
        </p:spPr>
        <p:txBody>
          <a:bodyPr>
            <a:spAutoFit/>
          </a:bodyPr>
          <a:lstStyle/>
          <a:p>
            <a:pPr algn="ctr"/>
            <a:r>
              <a:rPr lang="fr-FR" sz="2000" b="1" dirty="0"/>
              <a:t>Je suis SCAS, Simple comme bonjour</a:t>
            </a:r>
          </a:p>
          <a:p>
            <a:pPr algn="ctr"/>
            <a:r>
              <a:rPr lang="fr-FR" sz="2000" b="1" dirty="0"/>
              <a:t>Créative la nuit autant que le jour</a:t>
            </a:r>
          </a:p>
          <a:p>
            <a:pPr algn="ctr"/>
            <a:r>
              <a:rPr lang="fr-FR" sz="2000" b="1" dirty="0"/>
              <a:t>Attentive tel un médecin qui écouterait son patient</a:t>
            </a:r>
          </a:p>
          <a:p>
            <a:pPr algn="ctr"/>
            <a:r>
              <a:rPr lang="fr-FR" sz="2000" b="1" dirty="0"/>
              <a:t>Puis Sympa tout le temps</a:t>
            </a:r>
          </a:p>
        </p:txBody>
      </p:sp>
      <p:sp>
        <p:nvSpPr>
          <p:cNvPr id="6" name="Rectangle 5"/>
          <p:cNvSpPr/>
          <p:nvPr/>
        </p:nvSpPr>
        <p:spPr>
          <a:xfrm>
            <a:off x="1394382" y="2378539"/>
            <a:ext cx="4062972" cy="984885"/>
          </a:xfrm>
          <a:prstGeom prst="rect">
            <a:avLst/>
          </a:prstGeom>
        </p:spPr>
        <p:txBody>
          <a:bodyPr wrap="none">
            <a:spAutoFit/>
          </a:bodyPr>
          <a:lstStyle/>
          <a:p>
            <a:r>
              <a:rPr lang="fr-FR" sz="2000" dirty="0"/>
              <a:t>Quelques mots pour la décrire :</a:t>
            </a:r>
          </a:p>
          <a:p>
            <a:r>
              <a:rPr lang="fr-FR" sz="2000" dirty="0"/>
              <a:t> </a:t>
            </a:r>
            <a:r>
              <a:rPr lang="fr-FR" sz="2000" b="1" dirty="0"/>
              <a:t>simple – créative – gentille - attentive</a:t>
            </a:r>
          </a:p>
          <a:p>
            <a:endParaRPr lang="fr-FR" dirty="0"/>
          </a:p>
        </p:txBody>
      </p:sp>
      <p:cxnSp>
        <p:nvCxnSpPr>
          <p:cNvPr id="7" name="Connecteur droit 6"/>
          <p:cNvCxnSpPr/>
          <p:nvPr/>
        </p:nvCxnSpPr>
        <p:spPr>
          <a:xfrm>
            <a:off x="5087221" y="3519814"/>
            <a:ext cx="1020642"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636655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1"/>
          <p:cNvSpPr txBox="1">
            <a:spLocks/>
          </p:cNvSpPr>
          <p:nvPr/>
        </p:nvSpPr>
        <p:spPr>
          <a:xfrm>
            <a:off x="-475989" y="0"/>
            <a:ext cx="9954988" cy="1665962"/>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7300" cap="all" dirty="0">
                <a:solidFill>
                  <a:srgbClr val="302C24">
                    <a:alpha val="15000"/>
                  </a:srgbClr>
                </a:solidFill>
                <a:latin typeface="Impact"/>
                <a:ea typeface="宋体"/>
                <a:cs typeface="Rockwell"/>
              </a:rPr>
              <a:t>SALLE</a:t>
            </a:r>
          </a:p>
          <a:p>
            <a:pPr algn="ctr">
              <a:spcAft>
                <a:spcPts val="0"/>
              </a:spcAft>
            </a:pPr>
            <a:r>
              <a:rPr lang="en-US" sz="7300" cap="all" dirty="0">
                <a:solidFill>
                  <a:srgbClr val="302C24">
                    <a:alpha val="15000"/>
                  </a:srgbClr>
                </a:solidFill>
                <a:latin typeface="Impact"/>
                <a:ea typeface="宋体"/>
                <a:cs typeface="Rockwell"/>
              </a:rPr>
              <a:t>Du cinema </a:t>
            </a:r>
            <a:r>
              <a:rPr lang="en-US" sz="5400" cap="all" dirty="0">
                <a:solidFill>
                  <a:srgbClr val="302C24">
                    <a:alpha val="15000"/>
                  </a:srgbClr>
                </a:solidFill>
                <a:latin typeface="Impact"/>
                <a:ea typeface="宋体"/>
                <a:cs typeface="Rockwell"/>
              </a:rPr>
              <a:t>(jean </a:t>
            </a:r>
            <a:r>
              <a:rPr lang="en-US" sz="5400" cap="all" dirty="0" err="1">
                <a:solidFill>
                  <a:srgbClr val="302C24">
                    <a:alpha val="15000"/>
                  </a:srgbClr>
                </a:solidFill>
                <a:latin typeface="Impact"/>
                <a:ea typeface="宋体"/>
                <a:cs typeface="Rockwell"/>
              </a:rPr>
              <a:t>gabin</a:t>
            </a:r>
            <a:r>
              <a:rPr lang="en-US" sz="5400" cap="all" dirty="0">
                <a:solidFill>
                  <a:srgbClr val="302C24">
                    <a:alpha val="15000"/>
                  </a:srgbClr>
                </a:solidFill>
                <a:latin typeface="Impact"/>
                <a:ea typeface="宋体"/>
                <a:cs typeface="Rockwell"/>
              </a:rPr>
              <a:t>)</a:t>
            </a:r>
          </a:p>
          <a:p>
            <a:pPr algn="ctr">
              <a:spcAft>
                <a:spcPts val="0"/>
              </a:spcAft>
            </a:pPr>
            <a:endParaRPr lang="en-US" sz="8000" cap="all" dirty="0">
              <a:solidFill>
                <a:srgbClr val="302C24">
                  <a:alpha val="15000"/>
                </a:srgbClr>
              </a:solidFill>
              <a:latin typeface="Impact"/>
              <a:ea typeface="宋体"/>
              <a:cs typeface="Rockwell"/>
            </a:endParaRPr>
          </a:p>
        </p:txBody>
      </p:sp>
      <p:pic>
        <p:nvPicPr>
          <p:cNvPr id="1028" name="Picture 4" descr="https://tse1.mm.bing.net/th?id=OIP.8QjJXZMtntfzhp2YEj-gowHaE8&amp;pid=Api"/>
          <p:cNvPicPr>
            <a:picLocks noChangeAspect="1" noChangeArrowheads="1"/>
          </p:cNvPicPr>
          <p:nvPr/>
        </p:nvPicPr>
        <p:blipFill>
          <a:blip r:embed="rId2" cstate="print"/>
          <a:srcRect/>
          <a:stretch>
            <a:fillRect/>
          </a:stretch>
        </p:blipFill>
        <p:spPr bwMode="auto">
          <a:xfrm>
            <a:off x="1671222" y="2705622"/>
            <a:ext cx="5932075" cy="3799672"/>
          </a:xfrm>
          <a:prstGeom prst="flowChartAlternateProcess">
            <a:avLst/>
          </a:prstGeom>
          <a:ln/>
        </p:spPr>
        <p:style>
          <a:lnRef idx="1">
            <a:schemeClr val="dk1"/>
          </a:lnRef>
          <a:fillRef idx="3">
            <a:schemeClr val="dk1"/>
          </a:fillRef>
          <a:effectRef idx="2">
            <a:schemeClr val="dk1"/>
          </a:effectRef>
          <a:fontRef idx="minor">
            <a:schemeClr val="lt1"/>
          </a:fontRef>
        </p:style>
      </p:pic>
    </p:spTree>
    <p:extLst>
      <p:ext uri="{BB962C8B-B14F-4D97-AF65-F5344CB8AC3E}">
        <p14:creationId xmlns:p14="http://schemas.microsoft.com/office/powerpoint/2010/main" val="30348826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1"/>
          <p:cNvSpPr txBox="1">
            <a:spLocks/>
          </p:cNvSpPr>
          <p:nvPr/>
        </p:nvSpPr>
        <p:spPr>
          <a:xfrm>
            <a:off x="0" y="11358"/>
            <a:ext cx="9144000" cy="2673847"/>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6600" cap="all" dirty="0">
                <a:solidFill>
                  <a:srgbClr val="302C24">
                    <a:alpha val="15000"/>
                  </a:srgbClr>
                </a:solidFill>
                <a:latin typeface="Impact"/>
                <a:ea typeface="宋体"/>
                <a:cs typeface="Rockwell"/>
              </a:rPr>
              <a:t>Poule : </a:t>
            </a:r>
            <a:r>
              <a:rPr lang="en-US" sz="6600" cap="all" dirty="0" err="1">
                <a:solidFill>
                  <a:srgbClr val="302C24">
                    <a:alpha val="15000"/>
                  </a:srgbClr>
                </a:solidFill>
                <a:latin typeface="Impact"/>
                <a:ea typeface="宋体"/>
                <a:cs typeface="Rockwell"/>
              </a:rPr>
              <a:t>ile</a:t>
            </a:r>
            <a:r>
              <a:rPr lang="en-US" sz="6600" cap="all" dirty="0">
                <a:solidFill>
                  <a:srgbClr val="302C24">
                    <a:alpha val="15000"/>
                  </a:srgbClr>
                </a:solidFill>
                <a:latin typeface="Impact"/>
                <a:ea typeface="宋体"/>
                <a:cs typeface="Rockwell"/>
              </a:rPr>
              <a:t> de </a:t>
            </a:r>
            <a:r>
              <a:rPr lang="en-US" sz="6600" cap="all" dirty="0" err="1">
                <a:solidFill>
                  <a:srgbClr val="302C24">
                    <a:alpha val="15000"/>
                  </a:srgbClr>
                </a:solidFill>
                <a:latin typeface="Impact"/>
                <a:ea typeface="宋体"/>
                <a:cs typeface="Rockwell"/>
              </a:rPr>
              <a:t>loisirs</a:t>
            </a:r>
            <a:r>
              <a:rPr lang="en-US" sz="6600" cap="all" dirty="0">
                <a:solidFill>
                  <a:srgbClr val="302C24">
                    <a:alpha val="15000"/>
                  </a:srgbClr>
                </a:solidFill>
                <a:latin typeface="Impact"/>
                <a:ea typeface="宋体"/>
                <a:cs typeface="Rockwell"/>
              </a:rPr>
              <a:t> de </a:t>
            </a:r>
            <a:r>
              <a:rPr lang="en-US" sz="6600" cap="all" dirty="0" err="1">
                <a:solidFill>
                  <a:srgbClr val="302C24">
                    <a:alpha val="15000"/>
                  </a:srgbClr>
                </a:solidFill>
                <a:latin typeface="Impact"/>
                <a:ea typeface="宋体"/>
                <a:cs typeface="Rockwell"/>
              </a:rPr>
              <a:t>buthiers</a:t>
            </a:r>
            <a:r>
              <a:rPr lang="en-US" sz="6600" cap="all" dirty="0">
                <a:solidFill>
                  <a:srgbClr val="302C24">
                    <a:alpha val="15000"/>
                  </a:srgbClr>
                </a:solidFill>
                <a:latin typeface="Impact"/>
                <a:ea typeface="宋体"/>
                <a:cs typeface="Rockwell"/>
              </a:rPr>
              <a:t> </a:t>
            </a:r>
            <a:endParaRPr lang="en-US" sz="6600" cap="all" dirty="0">
              <a:solidFill>
                <a:srgbClr val="302C24">
                  <a:alpha val="15000"/>
                </a:srgbClr>
              </a:solidFill>
              <a:effectLst/>
              <a:latin typeface="Impact"/>
              <a:ea typeface="宋体"/>
              <a:cs typeface="Rockwell"/>
            </a:endParaRPr>
          </a:p>
        </p:txBody>
      </p:sp>
      <p:pic>
        <p:nvPicPr>
          <p:cNvPr id="12292" name="Picture 4" descr="https://tse3.mm.bing.net/th?id=OIP.1SDNtAaaVKYxmYLrGZs8uQHaEK&amp;pid=Api"/>
          <p:cNvPicPr>
            <a:picLocks noChangeAspect="1" noChangeArrowheads="1"/>
          </p:cNvPicPr>
          <p:nvPr/>
        </p:nvPicPr>
        <p:blipFill>
          <a:blip r:embed="rId2" cstate="print"/>
          <a:srcRect b="24375"/>
          <a:stretch>
            <a:fillRect/>
          </a:stretch>
        </p:blipFill>
        <p:spPr bwMode="auto">
          <a:xfrm>
            <a:off x="4670425" y="4850548"/>
            <a:ext cx="4258850" cy="1807426"/>
          </a:xfrm>
          <a:prstGeom prst="rect">
            <a:avLst/>
          </a:prstGeom>
        </p:spPr>
        <p:style>
          <a:lnRef idx="1">
            <a:schemeClr val="dk1"/>
          </a:lnRef>
          <a:fillRef idx="3">
            <a:schemeClr val="dk1"/>
          </a:fillRef>
          <a:effectRef idx="2">
            <a:schemeClr val="dk1"/>
          </a:effectRef>
          <a:fontRef idx="minor">
            <a:schemeClr val="lt1"/>
          </a:fontRef>
        </p:style>
      </p:pic>
      <p:pic>
        <p:nvPicPr>
          <p:cNvPr id="12294" name="Picture 6" descr="https://tse3.mm.bing.net/th?id=OIP.BMVyPPLT6aRaMjzac7r6XQHaDF&amp;pid=Api"/>
          <p:cNvPicPr>
            <a:picLocks noChangeAspect="1" noChangeArrowheads="1"/>
          </p:cNvPicPr>
          <p:nvPr/>
        </p:nvPicPr>
        <p:blipFill>
          <a:blip r:embed="rId3" cstate="print"/>
          <a:srcRect/>
          <a:stretch>
            <a:fillRect/>
          </a:stretch>
        </p:blipFill>
        <p:spPr bwMode="auto">
          <a:xfrm>
            <a:off x="150313" y="4882740"/>
            <a:ext cx="4271375" cy="1775234"/>
          </a:xfrm>
          <a:prstGeom prst="rect">
            <a:avLst/>
          </a:prstGeom>
        </p:spPr>
        <p:style>
          <a:lnRef idx="1">
            <a:schemeClr val="dk1"/>
          </a:lnRef>
          <a:fillRef idx="3">
            <a:schemeClr val="dk1"/>
          </a:fillRef>
          <a:effectRef idx="2">
            <a:schemeClr val="dk1"/>
          </a:effectRef>
          <a:fontRef idx="minor">
            <a:schemeClr val="lt1"/>
          </a:fontRef>
        </p:style>
      </p:pic>
      <p:sp>
        <p:nvSpPr>
          <p:cNvPr id="6" name="ZoneTexte 5"/>
          <p:cNvSpPr txBox="1"/>
          <p:nvPr/>
        </p:nvSpPr>
        <p:spPr>
          <a:xfrm>
            <a:off x="1269609" y="2460714"/>
            <a:ext cx="7162010" cy="2369880"/>
          </a:xfrm>
          <a:prstGeom prst="rect">
            <a:avLst/>
          </a:prstGeom>
          <a:noFill/>
        </p:spPr>
        <p:txBody>
          <a:bodyPr wrap="square" rtlCol="0">
            <a:spAutoFit/>
          </a:bodyPr>
          <a:lstStyle/>
          <a:p>
            <a:pPr algn="ctr"/>
            <a:r>
              <a:rPr lang="fr-FR" sz="2800" b="1" dirty="0"/>
              <a:t>Ils baignent dans la poésie depuis de long mois</a:t>
            </a:r>
          </a:p>
          <a:p>
            <a:pPr algn="ctr"/>
            <a:r>
              <a:rPr lang="fr-FR" sz="2800" b="1" dirty="0"/>
              <a:t>Eclaboussés de quatrains et de sonnets </a:t>
            </a:r>
          </a:p>
          <a:p>
            <a:pPr algn="ctr"/>
            <a:r>
              <a:rPr lang="fr-FR" sz="2800" b="1" dirty="0"/>
              <a:t>Maintenant ils sont prêts à vous faire kiffer</a:t>
            </a:r>
          </a:p>
          <a:p>
            <a:pPr algn="ctr"/>
            <a:r>
              <a:rPr lang="fr-FR" sz="2800" b="1" dirty="0"/>
              <a:t>Et vous émouvoir à la fois.</a:t>
            </a:r>
          </a:p>
          <a:p>
            <a:r>
              <a:rPr lang="fr-FR" dirty="0"/>
              <a:t> </a:t>
            </a:r>
          </a:p>
          <a:p>
            <a:r>
              <a:rPr lang="fr-FR" dirty="0"/>
              <a:t> </a:t>
            </a:r>
          </a:p>
        </p:txBody>
      </p:sp>
    </p:spTree>
    <p:extLst>
      <p:ext uri="{BB962C8B-B14F-4D97-AF65-F5344CB8AC3E}">
        <p14:creationId xmlns:p14="http://schemas.microsoft.com/office/powerpoint/2010/main" val="34870747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err="1">
                <a:solidFill>
                  <a:srgbClr val="302C24">
                    <a:alpha val="15000"/>
                  </a:srgbClr>
                </a:solidFill>
                <a:latin typeface="Impact"/>
                <a:ea typeface="宋体"/>
                <a:cs typeface="Rockwell"/>
              </a:rPr>
              <a:t>Equipes</a:t>
            </a:r>
            <a:endParaRPr lang="en-US" sz="12000" cap="all" dirty="0">
              <a:solidFill>
                <a:srgbClr val="302C24">
                  <a:alpha val="15000"/>
                </a:srgbClr>
              </a:solidFill>
              <a:effectLst/>
              <a:latin typeface="Impact"/>
              <a:ea typeface="宋体"/>
              <a:cs typeface="Rockwell"/>
            </a:endParaRPr>
          </a:p>
        </p:txBody>
      </p:sp>
      <p:sp>
        <p:nvSpPr>
          <p:cNvPr id="3" name="ZoneTexte 2"/>
          <p:cNvSpPr txBox="1"/>
          <p:nvPr/>
        </p:nvSpPr>
        <p:spPr>
          <a:xfrm>
            <a:off x="1803747" y="1302707"/>
            <a:ext cx="7340253" cy="646331"/>
          </a:xfrm>
          <a:prstGeom prst="rect">
            <a:avLst/>
          </a:prstGeom>
          <a:noFill/>
        </p:spPr>
        <p:txBody>
          <a:bodyPr wrap="square" rtlCol="0">
            <a:spAutoFit/>
          </a:bodyPr>
          <a:lstStyle/>
          <a:p>
            <a:r>
              <a:rPr lang="fr-FR" sz="3600" dirty="0"/>
              <a:t>GHOST</a:t>
            </a:r>
            <a:r>
              <a:rPr lang="fr-FR" dirty="0"/>
              <a:t> – </a:t>
            </a:r>
            <a:r>
              <a:rPr lang="fr-FR" sz="3200" dirty="0"/>
              <a:t>Collège André Malraux</a:t>
            </a:r>
          </a:p>
        </p:txBody>
      </p:sp>
      <p:pic>
        <p:nvPicPr>
          <p:cNvPr id="5" name="Image 4" descr="C:\Users\pascale\Desktop\4ème\EPI\2018-2019\grand slam du 77\Resized_20190510_141621_654.jpg"/>
          <p:cNvPicPr/>
          <p:nvPr/>
        </p:nvPicPr>
        <p:blipFill>
          <a:blip r:embed="rId2" cstate="print"/>
          <a:srcRect/>
          <a:stretch>
            <a:fillRect/>
          </a:stretch>
        </p:blipFill>
        <p:spPr bwMode="auto">
          <a:xfrm>
            <a:off x="2450078" y="2382440"/>
            <a:ext cx="4514394" cy="3003752"/>
          </a:xfrm>
          <a:prstGeom prst="rect">
            <a:avLst/>
          </a:prstGeom>
          <a:ln>
            <a:headEnd/>
            <a:tailEnd/>
          </a:ln>
        </p:spPr>
        <p:style>
          <a:lnRef idx="1">
            <a:schemeClr val="dk1"/>
          </a:lnRef>
          <a:fillRef idx="3">
            <a:schemeClr val="dk1"/>
          </a:fillRef>
          <a:effectRef idx="2">
            <a:schemeClr val="dk1"/>
          </a:effectRef>
          <a:fontRef idx="minor">
            <a:schemeClr val="lt1"/>
          </a:fontRef>
        </p:style>
      </p:pic>
    </p:spTree>
    <p:extLst>
      <p:ext uri="{BB962C8B-B14F-4D97-AF65-F5344CB8AC3E}">
        <p14:creationId xmlns:p14="http://schemas.microsoft.com/office/powerpoint/2010/main" val="36468135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err="1">
                <a:solidFill>
                  <a:srgbClr val="302C24">
                    <a:alpha val="15000"/>
                  </a:srgbClr>
                </a:solidFill>
                <a:latin typeface="Impact"/>
                <a:ea typeface="宋体"/>
                <a:cs typeface="Rockwell"/>
              </a:rPr>
              <a:t>Equipes</a:t>
            </a:r>
            <a:endParaRPr lang="en-US" sz="12000" cap="all" dirty="0">
              <a:solidFill>
                <a:srgbClr val="302C24">
                  <a:alpha val="15000"/>
                </a:srgbClr>
              </a:solidFill>
              <a:effectLst/>
              <a:latin typeface="Impact"/>
              <a:ea typeface="宋体"/>
              <a:cs typeface="Rockwell"/>
            </a:endParaRPr>
          </a:p>
        </p:txBody>
      </p:sp>
      <p:sp>
        <p:nvSpPr>
          <p:cNvPr id="3" name="ZoneTexte 2"/>
          <p:cNvSpPr txBox="1"/>
          <p:nvPr/>
        </p:nvSpPr>
        <p:spPr>
          <a:xfrm>
            <a:off x="1068876" y="1302707"/>
            <a:ext cx="7340253" cy="646331"/>
          </a:xfrm>
          <a:prstGeom prst="rect">
            <a:avLst/>
          </a:prstGeom>
          <a:noFill/>
        </p:spPr>
        <p:txBody>
          <a:bodyPr wrap="square" rtlCol="0">
            <a:spAutoFit/>
          </a:bodyPr>
          <a:lstStyle/>
          <a:p>
            <a:r>
              <a:rPr lang="fr-FR" sz="3600" dirty="0"/>
              <a:t>Les physiciennes </a:t>
            </a:r>
            <a:r>
              <a:rPr lang="fr-FR" dirty="0"/>
              <a:t>– </a:t>
            </a:r>
            <a:r>
              <a:rPr lang="fr-FR" sz="3200" dirty="0"/>
              <a:t>Collège André Malraux</a:t>
            </a:r>
          </a:p>
        </p:txBody>
      </p:sp>
      <p:pic>
        <p:nvPicPr>
          <p:cNvPr id="6" name="Image 5" descr="C:\Users\pascale\Desktop\4ème\EPI\2018-2019\grand slam du 77\Resized_20190510_141553_4619.jpg"/>
          <p:cNvPicPr/>
          <p:nvPr/>
        </p:nvPicPr>
        <p:blipFill>
          <a:blip r:embed="rId2" cstate="print"/>
          <a:srcRect/>
          <a:stretch>
            <a:fillRect/>
          </a:stretch>
        </p:blipFill>
        <p:spPr bwMode="auto">
          <a:xfrm>
            <a:off x="1995684" y="2107405"/>
            <a:ext cx="5031418" cy="4005295"/>
          </a:xfrm>
          <a:prstGeom prst="rect">
            <a:avLst/>
          </a:prstGeom>
          <a:ln>
            <a:headEnd/>
            <a:tailEnd/>
          </a:ln>
        </p:spPr>
        <p:style>
          <a:lnRef idx="1">
            <a:schemeClr val="dk1"/>
          </a:lnRef>
          <a:fillRef idx="3">
            <a:schemeClr val="dk1"/>
          </a:fillRef>
          <a:effectRef idx="2">
            <a:schemeClr val="dk1"/>
          </a:effectRef>
          <a:fontRef idx="minor">
            <a:schemeClr val="lt1"/>
          </a:fontRef>
        </p:style>
      </p:pic>
    </p:spTree>
    <p:extLst>
      <p:ext uri="{BB962C8B-B14F-4D97-AF65-F5344CB8AC3E}">
        <p14:creationId xmlns:p14="http://schemas.microsoft.com/office/powerpoint/2010/main" val="36468135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err="1">
                <a:solidFill>
                  <a:srgbClr val="302C24">
                    <a:alpha val="15000"/>
                  </a:srgbClr>
                </a:solidFill>
                <a:latin typeface="Impact"/>
                <a:ea typeface="宋体"/>
                <a:cs typeface="Rockwell"/>
              </a:rPr>
              <a:t>Equipes</a:t>
            </a:r>
            <a:endParaRPr lang="en-US" sz="12000" cap="all" dirty="0">
              <a:solidFill>
                <a:srgbClr val="302C24">
                  <a:alpha val="15000"/>
                </a:srgbClr>
              </a:solidFill>
              <a:effectLst/>
              <a:latin typeface="Impact"/>
              <a:ea typeface="宋体"/>
              <a:cs typeface="Rockwell"/>
            </a:endParaRPr>
          </a:p>
        </p:txBody>
      </p:sp>
      <p:sp>
        <p:nvSpPr>
          <p:cNvPr id="3" name="ZoneTexte 2"/>
          <p:cNvSpPr txBox="1"/>
          <p:nvPr/>
        </p:nvSpPr>
        <p:spPr>
          <a:xfrm>
            <a:off x="1219188" y="1302707"/>
            <a:ext cx="7340253" cy="646331"/>
          </a:xfrm>
          <a:prstGeom prst="rect">
            <a:avLst/>
          </a:prstGeom>
          <a:noFill/>
        </p:spPr>
        <p:txBody>
          <a:bodyPr wrap="square" rtlCol="0">
            <a:spAutoFit/>
          </a:bodyPr>
          <a:lstStyle/>
          <a:p>
            <a:r>
              <a:rPr lang="fr-FR" sz="3600" dirty="0"/>
              <a:t>Les survoltés </a:t>
            </a:r>
            <a:r>
              <a:rPr lang="fr-FR" dirty="0"/>
              <a:t>– </a:t>
            </a:r>
            <a:r>
              <a:rPr lang="fr-FR" sz="3200" dirty="0"/>
              <a:t>Collège André Malraux</a:t>
            </a:r>
          </a:p>
        </p:txBody>
      </p:sp>
      <p:pic>
        <p:nvPicPr>
          <p:cNvPr id="4" name="Image 3" descr="F:\SLAM\SLAM 2018-2019\IMG_20190510_112130.jpg"/>
          <p:cNvPicPr/>
          <p:nvPr/>
        </p:nvPicPr>
        <p:blipFill>
          <a:blip r:embed="rId2" cstate="print"/>
          <a:srcRect l="14230" t="21584" r="6880"/>
          <a:stretch>
            <a:fillRect/>
          </a:stretch>
        </p:blipFill>
        <p:spPr bwMode="auto">
          <a:xfrm>
            <a:off x="2329841" y="3056351"/>
            <a:ext cx="4308954" cy="3036150"/>
          </a:xfrm>
          <a:prstGeom prst="rect">
            <a:avLst/>
          </a:prstGeom>
          <a:ln>
            <a:headEnd/>
            <a:tailEnd/>
          </a:ln>
        </p:spPr>
        <p:style>
          <a:lnRef idx="1">
            <a:schemeClr val="dk1"/>
          </a:lnRef>
          <a:fillRef idx="3">
            <a:schemeClr val="dk1"/>
          </a:fillRef>
          <a:effectRef idx="2">
            <a:schemeClr val="dk1"/>
          </a:effectRef>
          <a:fontRef idx="minor">
            <a:schemeClr val="lt1"/>
          </a:fontRef>
        </p:style>
      </p:pic>
    </p:spTree>
    <p:extLst>
      <p:ext uri="{BB962C8B-B14F-4D97-AF65-F5344CB8AC3E}">
        <p14:creationId xmlns:p14="http://schemas.microsoft.com/office/powerpoint/2010/main" val="36468135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err="1">
                <a:solidFill>
                  <a:srgbClr val="302C24">
                    <a:alpha val="15000"/>
                  </a:srgbClr>
                </a:solidFill>
                <a:latin typeface="Impact"/>
                <a:ea typeface="宋体"/>
                <a:cs typeface="Rockwell"/>
              </a:rPr>
              <a:t>Equipes</a:t>
            </a:r>
            <a:endParaRPr lang="en-US" sz="12000" cap="all" dirty="0">
              <a:solidFill>
                <a:srgbClr val="302C24">
                  <a:alpha val="15000"/>
                </a:srgbClr>
              </a:solidFill>
              <a:effectLst/>
              <a:latin typeface="Impact"/>
              <a:ea typeface="宋体"/>
              <a:cs typeface="Rockwell"/>
            </a:endParaRPr>
          </a:p>
        </p:txBody>
      </p:sp>
      <p:sp>
        <p:nvSpPr>
          <p:cNvPr id="3" name="ZoneTexte 2"/>
          <p:cNvSpPr txBox="1"/>
          <p:nvPr/>
        </p:nvSpPr>
        <p:spPr>
          <a:xfrm>
            <a:off x="896273" y="1302707"/>
            <a:ext cx="7340253" cy="646331"/>
          </a:xfrm>
          <a:prstGeom prst="rect">
            <a:avLst/>
          </a:prstGeom>
          <a:noFill/>
        </p:spPr>
        <p:txBody>
          <a:bodyPr wrap="square" rtlCol="0">
            <a:spAutoFit/>
          </a:bodyPr>
          <a:lstStyle/>
          <a:p>
            <a:r>
              <a:rPr lang="fr-FR" sz="3600" dirty="0"/>
              <a:t>Les Frimeuses </a:t>
            </a:r>
            <a:r>
              <a:rPr lang="fr-FR" dirty="0"/>
              <a:t>– </a:t>
            </a:r>
            <a:r>
              <a:rPr lang="fr-FR" sz="3200" dirty="0"/>
              <a:t>Collège Les </a:t>
            </a:r>
            <a:r>
              <a:rPr lang="fr-FR" sz="3200" dirty="0" err="1"/>
              <a:t>Hyverneaux</a:t>
            </a:r>
            <a:r>
              <a:rPr lang="fr-FR" sz="3200" dirty="0"/>
              <a:t> </a:t>
            </a:r>
          </a:p>
        </p:txBody>
      </p:sp>
      <p:pic>
        <p:nvPicPr>
          <p:cNvPr id="1026" name="Picture 2" descr="C:\Users\Juliette\Downloads\IMG_3871.jpg"/>
          <p:cNvPicPr>
            <a:picLocks noChangeAspect="1" noChangeArrowheads="1"/>
          </p:cNvPicPr>
          <p:nvPr/>
        </p:nvPicPr>
        <p:blipFill>
          <a:blip r:embed="rId2" cstate="print"/>
          <a:srcRect l="7312" t="12408" r="4915"/>
          <a:stretch>
            <a:fillRect/>
          </a:stretch>
        </p:blipFill>
        <p:spPr bwMode="auto">
          <a:xfrm>
            <a:off x="2179528" y="2893513"/>
            <a:ext cx="4508529" cy="3374412"/>
          </a:xfrm>
          <a:prstGeom prst="rect">
            <a:avLst/>
          </a:prstGeom>
        </p:spPr>
        <p:style>
          <a:lnRef idx="1">
            <a:schemeClr val="dk1"/>
          </a:lnRef>
          <a:fillRef idx="3">
            <a:schemeClr val="dk1"/>
          </a:fillRef>
          <a:effectRef idx="2">
            <a:schemeClr val="dk1"/>
          </a:effectRef>
          <a:fontRef idx="minor">
            <a:schemeClr val="lt1"/>
          </a:fontRef>
        </p:style>
      </p:pic>
    </p:spTree>
    <p:extLst>
      <p:ext uri="{BB962C8B-B14F-4D97-AF65-F5344CB8AC3E}">
        <p14:creationId xmlns:p14="http://schemas.microsoft.com/office/powerpoint/2010/main" val="36468135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err="1">
                <a:solidFill>
                  <a:srgbClr val="302C24">
                    <a:alpha val="15000"/>
                  </a:srgbClr>
                </a:solidFill>
                <a:latin typeface="Impact"/>
                <a:ea typeface="宋体"/>
                <a:cs typeface="Rockwell"/>
              </a:rPr>
              <a:t>Equipes</a:t>
            </a:r>
            <a:endParaRPr lang="en-US" sz="12000" cap="all" dirty="0">
              <a:solidFill>
                <a:srgbClr val="302C24">
                  <a:alpha val="15000"/>
                </a:srgbClr>
              </a:solidFill>
              <a:effectLst/>
              <a:latin typeface="Impact"/>
              <a:ea typeface="宋体"/>
              <a:cs typeface="Rockwell"/>
            </a:endParaRPr>
          </a:p>
        </p:txBody>
      </p:sp>
      <p:sp>
        <p:nvSpPr>
          <p:cNvPr id="3" name="ZoneTexte 2"/>
          <p:cNvSpPr txBox="1"/>
          <p:nvPr/>
        </p:nvSpPr>
        <p:spPr>
          <a:xfrm>
            <a:off x="1127342" y="1354609"/>
            <a:ext cx="7478038" cy="923330"/>
          </a:xfrm>
          <a:prstGeom prst="rect">
            <a:avLst/>
          </a:prstGeom>
          <a:noFill/>
        </p:spPr>
        <p:txBody>
          <a:bodyPr wrap="square" rtlCol="0">
            <a:spAutoFit/>
          </a:bodyPr>
          <a:lstStyle/>
          <a:p>
            <a:r>
              <a:rPr lang="fr-FR" sz="3600" dirty="0"/>
              <a:t>Les Slameurs </a:t>
            </a:r>
            <a:r>
              <a:rPr lang="fr-FR" dirty="0"/>
              <a:t>– </a:t>
            </a:r>
            <a:r>
              <a:rPr lang="fr-FR" sz="3200" dirty="0"/>
              <a:t>Collège Les </a:t>
            </a:r>
            <a:r>
              <a:rPr lang="fr-FR" sz="3200" dirty="0" err="1"/>
              <a:t>Hyverneaux</a:t>
            </a:r>
            <a:r>
              <a:rPr lang="fr-FR" sz="3200" dirty="0"/>
              <a:t> </a:t>
            </a:r>
          </a:p>
          <a:p>
            <a:endParaRPr lang="fr-FR" dirty="0"/>
          </a:p>
        </p:txBody>
      </p:sp>
      <p:pic>
        <p:nvPicPr>
          <p:cNvPr id="2050" name="Picture 2" descr="C:\Users\Juliette\Downloads\IMG_3879.jpg"/>
          <p:cNvPicPr>
            <a:picLocks noChangeAspect="1" noChangeArrowheads="1"/>
          </p:cNvPicPr>
          <p:nvPr/>
        </p:nvPicPr>
        <p:blipFill>
          <a:blip r:embed="rId2" cstate="print"/>
          <a:srcRect/>
          <a:stretch>
            <a:fillRect/>
          </a:stretch>
        </p:blipFill>
        <p:spPr bwMode="auto">
          <a:xfrm>
            <a:off x="2349325" y="2675061"/>
            <a:ext cx="4702827" cy="3527120"/>
          </a:xfrm>
          <a:prstGeom prst="rect">
            <a:avLst/>
          </a:prstGeom>
        </p:spPr>
        <p:style>
          <a:lnRef idx="1">
            <a:schemeClr val="dk1"/>
          </a:lnRef>
          <a:fillRef idx="3">
            <a:schemeClr val="dk1"/>
          </a:fillRef>
          <a:effectRef idx="2">
            <a:schemeClr val="dk1"/>
          </a:effectRef>
          <a:fontRef idx="minor">
            <a:schemeClr val="lt1"/>
          </a:fontRef>
        </p:style>
      </p:pic>
    </p:spTree>
    <p:extLst>
      <p:ext uri="{BB962C8B-B14F-4D97-AF65-F5344CB8AC3E}">
        <p14:creationId xmlns:p14="http://schemas.microsoft.com/office/powerpoint/2010/main" val="36468135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err="1">
                <a:solidFill>
                  <a:srgbClr val="302C24">
                    <a:alpha val="15000"/>
                  </a:srgbClr>
                </a:solidFill>
                <a:latin typeface="Impact"/>
                <a:ea typeface="宋体"/>
                <a:cs typeface="Rockwell"/>
              </a:rPr>
              <a:t>Equipes</a:t>
            </a:r>
            <a:endParaRPr lang="en-US" sz="12000" cap="all" dirty="0">
              <a:solidFill>
                <a:srgbClr val="302C24">
                  <a:alpha val="15000"/>
                </a:srgbClr>
              </a:solidFill>
              <a:effectLst/>
              <a:latin typeface="Impact"/>
              <a:ea typeface="宋体"/>
              <a:cs typeface="Rockwell"/>
            </a:endParaRPr>
          </a:p>
        </p:txBody>
      </p:sp>
      <p:sp>
        <p:nvSpPr>
          <p:cNvPr id="3" name="Rectangle 2"/>
          <p:cNvSpPr/>
          <p:nvPr/>
        </p:nvSpPr>
        <p:spPr>
          <a:xfrm>
            <a:off x="1073132" y="1415441"/>
            <a:ext cx="7185685" cy="646331"/>
          </a:xfrm>
          <a:prstGeom prst="rect">
            <a:avLst/>
          </a:prstGeom>
        </p:spPr>
        <p:txBody>
          <a:bodyPr wrap="none">
            <a:spAutoFit/>
          </a:bodyPr>
          <a:lstStyle/>
          <a:p>
            <a:r>
              <a:rPr lang="fr-FR" sz="3600" dirty="0"/>
              <a:t>Les Craquottes </a:t>
            </a:r>
            <a:r>
              <a:rPr lang="fr-FR" dirty="0"/>
              <a:t>– </a:t>
            </a:r>
            <a:r>
              <a:rPr lang="fr-FR" sz="3200" dirty="0"/>
              <a:t>Collège Les </a:t>
            </a:r>
            <a:r>
              <a:rPr lang="fr-FR" sz="3200" dirty="0" err="1"/>
              <a:t>Hyverneaux</a:t>
            </a:r>
            <a:r>
              <a:rPr lang="fr-FR" sz="3200" dirty="0"/>
              <a:t> </a:t>
            </a:r>
          </a:p>
        </p:txBody>
      </p:sp>
      <p:pic>
        <p:nvPicPr>
          <p:cNvPr id="5122" name="Picture 2" descr="C:\Users\Juliette\Downloads\IMG_3885.jpg"/>
          <p:cNvPicPr>
            <a:picLocks noChangeAspect="1" noChangeArrowheads="1"/>
          </p:cNvPicPr>
          <p:nvPr/>
        </p:nvPicPr>
        <p:blipFill>
          <a:blip r:embed="rId2" cstate="print"/>
          <a:srcRect t="20639" r="25795"/>
          <a:stretch>
            <a:fillRect/>
          </a:stretch>
        </p:blipFill>
        <p:spPr bwMode="auto">
          <a:xfrm>
            <a:off x="2453182" y="2768253"/>
            <a:ext cx="3922583" cy="3657599"/>
          </a:xfrm>
          <a:prstGeom prst="rect">
            <a:avLst/>
          </a:prstGeom>
        </p:spPr>
        <p:style>
          <a:lnRef idx="1">
            <a:schemeClr val="dk1"/>
          </a:lnRef>
          <a:fillRef idx="3">
            <a:schemeClr val="dk1"/>
          </a:fillRef>
          <a:effectRef idx="2">
            <a:schemeClr val="dk1"/>
          </a:effectRef>
          <a:fontRef idx="minor">
            <a:schemeClr val="lt1"/>
          </a:fontRef>
        </p:style>
      </p:pic>
      <p:sp>
        <p:nvSpPr>
          <p:cNvPr id="5" name="Rectangle 4"/>
          <p:cNvSpPr/>
          <p:nvPr/>
        </p:nvSpPr>
        <p:spPr>
          <a:xfrm>
            <a:off x="2453182" y="2061772"/>
            <a:ext cx="4682372" cy="400110"/>
          </a:xfrm>
          <a:prstGeom prst="rect">
            <a:avLst/>
          </a:prstGeom>
        </p:spPr>
        <p:txBody>
          <a:bodyPr wrap="none">
            <a:spAutoFit/>
          </a:bodyPr>
          <a:lstStyle/>
          <a:p>
            <a:r>
              <a:rPr lang="fr-FR" sz="2000" dirty="0"/>
              <a:t>«  c’est qui qui craque.. c’est les craquottes ! »</a:t>
            </a:r>
          </a:p>
        </p:txBody>
      </p:sp>
    </p:spTree>
    <p:extLst>
      <p:ext uri="{BB962C8B-B14F-4D97-AF65-F5344CB8AC3E}">
        <p14:creationId xmlns:p14="http://schemas.microsoft.com/office/powerpoint/2010/main" val="36468135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err="1">
                <a:solidFill>
                  <a:srgbClr val="302C24">
                    <a:alpha val="15000"/>
                  </a:srgbClr>
                </a:solidFill>
                <a:latin typeface="Impact"/>
                <a:ea typeface="宋体"/>
                <a:cs typeface="Rockwell"/>
              </a:rPr>
              <a:t>Equipes</a:t>
            </a:r>
            <a:endParaRPr lang="en-US" sz="12000" cap="all" dirty="0">
              <a:solidFill>
                <a:srgbClr val="302C24">
                  <a:alpha val="15000"/>
                </a:srgbClr>
              </a:solidFill>
              <a:effectLst/>
              <a:latin typeface="Impact"/>
              <a:ea typeface="宋体"/>
              <a:cs typeface="Rockwell"/>
            </a:endParaRPr>
          </a:p>
        </p:txBody>
      </p:sp>
      <p:pic>
        <p:nvPicPr>
          <p:cNvPr id="15361" name="Picture 1" descr="C:\Users\Juliette\Downloads\IMG_3891.jpg"/>
          <p:cNvPicPr>
            <a:picLocks noChangeAspect="1" noChangeArrowheads="1"/>
          </p:cNvPicPr>
          <p:nvPr/>
        </p:nvPicPr>
        <p:blipFill>
          <a:blip r:embed="rId2" cstate="print"/>
          <a:srcRect t="9290"/>
          <a:stretch>
            <a:fillRect/>
          </a:stretch>
        </p:blipFill>
        <p:spPr bwMode="auto">
          <a:xfrm>
            <a:off x="218423" y="3131506"/>
            <a:ext cx="2642510" cy="3551129"/>
          </a:xfrm>
          <a:prstGeom prst="rect">
            <a:avLst/>
          </a:prstGeom>
        </p:spPr>
        <p:style>
          <a:lnRef idx="1">
            <a:schemeClr val="dk1"/>
          </a:lnRef>
          <a:fillRef idx="3">
            <a:schemeClr val="dk1"/>
          </a:fillRef>
          <a:effectRef idx="2">
            <a:schemeClr val="dk1"/>
          </a:effectRef>
          <a:fontRef idx="minor">
            <a:schemeClr val="lt1"/>
          </a:fontRef>
        </p:style>
      </p:pic>
      <p:sp>
        <p:nvSpPr>
          <p:cNvPr id="5" name="Rectangle 4"/>
          <p:cNvSpPr/>
          <p:nvPr/>
        </p:nvSpPr>
        <p:spPr>
          <a:xfrm>
            <a:off x="896273" y="1355322"/>
            <a:ext cx="7274492" cy="646331"/>
          </a:xfrm>
          <a:prstGeom prst="rect">
            <a:avLst/>
          </a:prstGeom>
        </p:spPr>
        <p:txBody>
          <a:bodyPr wrap="none">
            <a:spAutoFit/>
          </a:bodyPr>
          <a:lstStyle/>
          <a:p>
            <a:r>
              <a:rPr lang="fr-FR" sz="3600" dirty="0"/>
              <a:t>Les Girls Power </a:t>
            </a:r>
            <a:r>
              <a:rPr lang="fr-FR" dirty="0"/>
              <a:t>– </a:t>
            </a:r>
            <a:r>
              <a:rPr lang="fr-FR" sz="3200" dirty="0"/>
              <a:t>Collège Les </a:t>
            </a:r>
            <a:r>
              <a:rPr lang="fr-FR" sz="3200" dirty="0" err="1"/>
              <a:t>Hyverneaux</a:t>
            </a:r>
            <a:r>
              <a:rPr lang="fr-FR" sz="3200" dirty="0"/>
              <a:t> </a:t>
            </a:r>
          </a:p>
        </p:txBody>
      </p:sp>
      <p:sp>
        <p:nvSpPr>
          <p:cNvPr id="6" name="Rectangle 5"/>
          <p:cNvSpPr/>
          <p:nvPr/>
        </p:nvSpPr>
        <p:spPr>
          <a:xfrm>
            <a:off x="3099297" y="3151646"/>
            <a:ext cx="5309832" cy="3046988"/>
          </a:xfrm>
          <a:prstGeom prst="rect">
            <a:avLst/>
          </a:prstGeom>
        </p:spPr>
        <p:txBody>
          <a:bodyPr wrap="square">
            <a:spAutoFit/>
          </a:bodyPr>
          <a:lstStyle/>
          <a:p>
            <a:pPr algn="ctr"/>
            <a:r>
              <a:rPr lang="fr-FR" sz="2400" b="1" dirty="0"/>
              <a:t>« voici Sara </a:t>
            </a:r>
            <a:r>
              <a:rPr lang="fr-FR" sz="2400" b="1" dirty="0" err="1"/>
              <a:t>Lagoa</a:t>
            </a:r>
            <a:r>
              <a:rPr lang="fr-FR" sz="2400" b="1" dirty="0"/>
              <a:t> : elle connaît son </a:t>
            </a:r>
            <a:r>
              <a:rPr lang="fr-FR" sz="2400" b="1" dirty="0" err="1"/>
              <a:t>slam</a:t>
            </a:r>
            <a:r>
              <a:rPr lang="fr-FR" sz="2400" b="1" dirty="0"/>
              <a:t> sur le bout des doigts</a:t>
            </a:r>
            <a:br>
              <a:rPr lang="fr-FR" sz="2400" b="1" dirty="0"/>
            </a:br>
            <a:r>
              <a:rPr lang="fr-FR" sz="2400" b="1" dirty="0"/>
              <a:t>voici Mandy Fontaine et elle aime qu’on la traite comme une reine</a:t>
            </a:r>
            <a:br>
              <a:rPr lang="fr-FR" sz="2400" b="1" dirty="0"/>
            </a:br>
            <a:r>
              <a:rPr lang="fr-FR" sz="2400" b="1" dirty="0"/>
              <a:t>voici Théa </a:t>
            </a:r>
            <a:r>
              <a:rPr lang="fr-FR" sz="2400" b="1" dirty="0" err="1"/>
              <a:t>Cattez</a:t>
            </a:r>
            <a:r>
              <a:rPr lang="fr-FR" sz="2400" b="1" dirty="0"/>
              <a:t>, elle fait même pas un mètre seize !</a:t>
            </a:r>
            <a:br>
              <a:rPr lang="fr-FR" sz="2400" b="1" dirty="0"/>
            </a:br>
            <a:r>
              <a:rPr lang="fr-FR" sz="2400" b="1" dirty="0"/>
              <a:t>voici Elena </a:t>
            </a:r>
            <a:r>
              <a:rPr lang="fr-FR" sz="2400" b="1" dirty="0" err="1"/>
              <a:t>Ratsimbazafy</a:t>
            </a:r>
            <a:r>
              <a:rPr lang="fr-FR" sz="2400" b="1" dirty="0"/>
              <a:t>, c’est elle qui vous détruit ... »</a:t>
            </a:r>
          </a:p>
        </p:txBody>
      </p:sp>
    </p:spTree>
    <p:extLst>
      <p:ext uri="{BB962C8B-B14F-4D97-AF65-F5344CB8AC3E}">
        <p14:creationId xmlns:p14="http://schemas.microsoft.com/office/powerpoint/2010/main" val="36468135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91153" y="1207928"/>
            <a:ext cx="8202151" cy="5078314"/>
          </a:xfrm>
          <a:prstGeom prst="rect">
            <a:avLst/>
          </a:prstGeom>
        </p:spPr>
        <p:txBody>
          <a:bodyPr wrap="square">
            <a:spAutoFit/>
          </a:bodyPr>
          <a:lstStyle/>
          <a:p>
            <a:r>
              <a:rPr lang="fr-FR" b="1" dirty="0"/>
              <a:t>La définition du </a:t>
            </a:r>
            <a:r>
              <a:rPr lang="fr-FR" b="1" dirty="0" err="1"/>
              <a:t>slam</a:t>
            </a:r>
            <a:r>
              <a:rPr lang="fr-FR" b="1" dirty="0"/>
              <a:t> qui se rapproche le plus des valeurs du Panorama</a:t>
            </a:r>
            <a:endParaRPr lang="fr-FR" dirty="0"/>
          </a:p>
          <a:p>
            <a:r>
              <a:rPr lang="fr-FR" i="1" dirty="0"/>
              <a:t> </a:t>
            </a:r>
          </a:p>
          <a:p>
            <a:pPr algn="just"/>
            <a:r>
              <a:rPr lang="fr-FR" dirty="0"/>
              <a:t>Le </a:t>
            </a:r>
            <a:r>
              <a:rPr lang="fr-FR" dirty="0" err="1"/>
              <a:t>slam</a:t>
            </a:r>
            <a:r>
              <a:rPr lang="fr-FR" dirty="0"/>
              <a:t>, c'est 3 minutes pour dire face public tout ce que tu veux, comme tu le veux ! Oui, oui, ici  pas de censure, on se prête le crayon et le micro et on se challenge au cours de tournois ludiques et conviviaux qui permettent à chacun de s'exprimer sans accessoires ni musiques... Le public devient le jury aléatoire de ce spectacle éphémère où l'on ne gagne rien si ce n'est la consolidation de la confiance, l’émulsion des différences,  la libération du dire et la jubilation du partage !  </a:t>
            </a:r>
          </a:p>
          <a:p>
            <a:pPr algn="just"/>
            <a:r>
              <a:rPr lang="fr-FR" dirty="0"/>
              <a:t>Le </a:t>
            </a:r>
            <a:r>
              <a:rPr lang="fr-FR" dirty="0" err="1"/>
              <a:t>slam</a:t>
            </a:r>
            <a:r>
              <a:rPr lang="fr-FR" dirty="0"/>
              <a:t> regroupe autant de styles d'écriture que de slameurs : c'est l'obsolescence non programmée des frontières entre la poésie rimée, les jeux de mots, le rap, le stand-up...</a:t>
            </a:r>
          </a:p>
          <a:p>
            <a:pPr algn="just"/>
            <a:r>
              <a:rPr lang="fr-FR" dirty="0"/>
              <a:t>​</a:t>
            </a:r>
          </a:p>
          <a:p>
            <a:pPr algn="just"/>
            <a:r>
              <a:rPr lang="fr-FR" dirty="0"/>
              <a:t>Dans nos ateliers, on se joue des mots, on déjoue les contraintes et on apprend des choses sur soi et sur le monde ! Chacun déroule sa propre pelote de mots pour  tisser un tapis magique sur lequel il clame, chuchote, scande, libère les trop-pleins, interroge les doutes et recharge les réserves de vie !</a:t>
            </a:r>
          </a:p>
          <a:p>
            <a:r>
              <a:rPr lang="fr-FR" dirty="0"/>
              <a:t>		</a:t>
            </a:r>
          </a:p>
          <a:p>
            <a:r>
              <a:rPr lang="fr-FR" dirty="0"/>
              <a:t>								</a:t>
            </a:r>
          </a:p>
          <a:p>
            <a:pPr algn="r"/>
            <a:r>
              <a:rPr lang="fr-FR" dirty="0"/>
              <a:t>La compagnie des </a:t>
            </a:r>
            <a:r>
              <a:rPr lang="fr-FR" dirty="0" err="1"/>
              <a:t>verluisants</a:t>
            </a:r>
            <a:endParaRPr lang="fr-FR" dirty="0"/>
          </a:p>
        </p:txBody>
      </p:sp>
      <p:sp>
        <p:nvSpPr>
          <p:cNvPr id="5" name="Text Box 21"/>
          <p:cNvSpPr txBox="1">
            <a:spLocks/>
          </p:cNvSpPr>
          <p:nvPr/>
        </p:nvSpPr>
        <p:spPr>
          <a:xfrm>
            <a:off x="-217218" y="-167114"/>
            <a:ext cx="9361217" cy="7025114"/>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9600" cap="all" dirty="0">
                <a:solidFill>
                  <a:srgbClr val="302C24">
                    <a:alpha val="15000"/>
                  </a:srgbClr>
                </a:solidFill>
                <a:latin typeface="Impact"/>
                <a:ea typeface="宋体"/>
                <a:cs typeface="Rockwell"/>
              </a:rPr>
              <a:t>Le slam…</a:t>
            </a:r>
          </a:p>
          <a:p>
            <a:pPr algn="ctr">
              <a:spcAft>
                <a:spcPts val="0"/>
              </a:spcAft>
            </a:pPr>
            <a:endParaRPr lang="en-US" sz="9600" cap="all" dirty="0">
              <a:solidFill>
                <a:srgbClr val="302C24">
                  <a:alpha val="15000"/>
                </a:srgbClr>
              </a:solidFill>
              <a:latin typeface="Impact"/>
              <a:ea typeface="宋体"/>
              <a:cs typeface="Rockwell"/>
            </a:endParaRPr>
          </a:p>
          <a:p>
            <a:pPr algn="ctr">
              <a:spcAft>
                <a:spcPts val="0"/>
              </a:spcAft>
            </a:pPr>
            <a:endParaRPr lang="en-US" sz="9600" cap="all" dirty="0">
              <a:solidFill>
                <a:srgbClr val="302C24">
                  <a:alpha val="15000"/>
                </a:srgbClr>
              </a:solidFill>
              <a:latin typeface="Impact"/>
              <a:ea typeface="宋体"/>
              <a:cs typeface="Rockwell"/>
            </a:endParaRPr>
          </a:p>
          <a:p>
            <a:pPr algn="ctr">
              <a:spcAft>
                <a:spcPts val="0"/>
              </a:spcAft>
            </a:pPr>
            <a:endParaRPr lang="en-US" sz="9600" cap="all" dirty="0">
              <a:solidFill>
                <a:srgbClr val="302C24">
                  <a:alpha val="15000"/>
                </a:srgbClr>
              </a:solidFill>
              <a:latin typeface="Impact"/>
              <a:ea typeface="宋体"/>
              <a:cs typeface="Rockwell"/>
            </a:endParaRPr>
          </a:p>
          <a:p>
            <a:pPr algn="ctr">
              <a:spcAft>
                <a:spcPts val="0"/>
              </a:spcAft>
            </a:pPr>
            <a:r>
              <a:rPr lang="en-US" sz="8000" cap="all" dirty="0" err="1">
                <a:solidFill>
                  <a:srgbClr val="302C24">
                    <a:alpha val="15000"/>
                  </a:srgbClr>
                </a:solidFill>
                <a:latin typeface="Impact"/>
                <a:ea typeface="宋体"/>
                <a:cs typeface="Rockwell"/>
              </a:rPr>
              <a:t>C’est</a:t>
            </a:r>
            <a:r>
              <a:rPr lang="en-US" sz="8000" cap="all" dirty="0">
                <a:solidFill>
                  <a:srgbClr val="302C24">
                    <a:alpha val="15000"/>
                  </a:srgbClr>
                </a:solidFill>
                <a:latin typeface="Impact"/>
                <a:ea typeface="宋体"/>
                <a:cs typeface="Rockwell"/>
              </a:rPr>
              <a:t> quoi ? </a:t>
            </a:r>
          </a:p>
          <a:p>
            <a:pPr algn="ctr">
              <a:spcAft>
                <a:spcPts val="0"/>
              </a:spcAft>
            </a:pPr>
            <a:r>
              <a:rPr lang="en-US" sz="12000" cap="all" dirty="0">
                <a:solidFill>
                  <a:srgbClr val="302C24">
                    <a:alpha val="15000"/>
                  </a:srgbClr>
                </a:solidFill>
                <a:latin typeface="Impact"/>
                <a:ea typeface="宋体"/>
                <a:cs typeface="Rockwell"/>
              </a:rPr>
              <a:t> </a:t>
            </a:r>
            <a:r>
              <a:rPr lang="en-US" sz="12000" cap="all" dirty="0">
                <a:solidFill>
                  <a:srgbClr val="302C24">
                    <a:alpha val="15000"/>
                  </a:srgbClr>
                </a:solidFill>
                <a:effectLst/>
                <a:latin typeface="Impact"/>
                <a:ea typeface="宋体"/>
                <a:cs typeface="Rockwell"/>
              </a:rPr>
              <a:t> </a:t>
            </a:r>
            <a:endParaRPr lang="en-US" sz="12000" cap="all" dirty="0">
              <a:solidFill>
                <a:srgbClr val="302C24">
                  <a:alpha val="15000"/>
                </a:srgbClr>
              </a:solidFill>
              <a:latin typeface="Impact"/>
              <a:ea typeface="宋体"/>
              <a:cs typeface="Rockwell"/>
            </a:endParaRPr>
          </a:p>
          <a:p>
            <a:pPr algn="ctr">
              <a:spcAft>
                <a:spcPts val="0"/>
              </a:spcAft>
            </a:pPr>
            <a:r>
              <a:rPr lang="en-US" sz="8800" cap="all" dirty="0">
                <a:solidFill>
                  <a:srgbClr val="302C24">
                    <a:alpha val="15000"/>
                  </a:srgbClr>
                </a:solidFill>
                <a:latin typeface="Impact"/>
                <a:ea typeface="宋体"/>
                <a:cs typeface="Rockwell"/>
              </a:rPr>
              <a:t>                                             </a:t>
            </a:r>
            <a:endParaRPr lang="fr-FR" sz="8000" cap="all" dirty="0">
              <a:solidFill>
                <a:srgbClr val="302C24">
                  <a:alpha val="15000"/>
                </a:srgbClr>
              </a:solidFill>
              <a:effectLst/>
              <a:latin typeface="Impact"/>
              <a:ea typeface="宋体"/>
              <a:cs typeface="Rockwell"/>
            </a:endParaRPr>
          </a:p>
        </p:txBody>
      </p:sp>
    </p:spTree>
    <p:extLst>
      <p:ext uri="{BB962C8B-B14F-4D97-AF65-F5344CB8AC3E}">
        <p14:creationId xmlns:p14="http://schemas.microsoft.com/office/powerpoint/2010/main" val="28859019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err="1">
                <a:solidFill>
                  <a:srgbClr val="302C24">
                    <a:alpha val="15000"/>
                  </a:srgbClr>
                </a:solidFill>
                <a:effectLst/>
                <a:latin typeface="Impact"/>
                <a:ea typeface="宋体"/>
                <a:cs typeface="Rockwell"/>
              </a:rPr>
              <a:t>equipes</a:t>
            </a:r>
            <a:endParaRPr lang="en-US" sz="12000" cap="all" dirty="0">
              <a:solidFill>
                <a:srgbClr val="302C24">
                  <a:alpha val="15000"/>
                </a:srgbClr>
              </a:solidFill>
              <a:effectLst/>
              <a:latin typeface="Impact"/>
              <a:ea typeface="宋体"/>
              <a:cs typeface="Rockwell"/>
            </a:endParaRPr>
          </a:p>
        </p:txBody>
      </p:sp>
      <p:sp>
        <p:nvSpPr>
          <p:cNvPr id="3" name="ZoneTexte 2"/>
          <p:cNvSpPr txBox="1"/>
          <p:nvPr/>
        </p:nvSpPr>
        <p:spPr>
          <a:xfrm>
            <a:off x="0" y="1282677"/>
            <a:ext cx="9695146" cy="646331"/>
          </a:xfrm>
          <a:prstGeom prst="rect">
            <a:avLst/>
          </a:prstGeom>
          <a:noFill/>
        </p:spPr>
        <p:txBody>
          <a:bodyPr wrap="square" rtlCol="0">
            <a:spAutoFit/>
          </a:bodyPr>
          <a:lstStyle/>
          <a:p>
            <a:r>
              <a:rPr lang="fr-FR" sz="3600" dirty="0"/>
              <a:t>Les </a:t>
            </a:r>
            <a:r>
              <a:rPr lang="fr-FR" sz="3600" dirty="0" err="1"/>
              <a:t>slameurs</a:t>
            </a:r>
            <a:r>
              <a:rPr lang="fr-FR" sz="3600" dirty="0"/>
              <a:t> pas d’humeur </a:t>
            </a:r>
            <a:r>
              <a:rPr lang="fr-FR" sz="3200" dirty="0"/>
              <a:t>- Collège Les </a:t>
            </a:r>
            <a:r>
              <a:rPr lang="fr-FR" sz="3200" dirty="0" err="1"/>
              <a:t>Hyverneaux</a:t>
            </a:r>
            <a:endParaRPr lang="fr-FR" sz="3200" dirty="0"/>
          </a:p>
        </p:txBody>
      </p:sp>
      <p:pic>
        <p:nvPicPr>
          <p:cNvPr id="106498" name="Picture 2" descr="C:\Users\Juliette\Downloads\IMG_4105.jpg"/>
          <p:cNvPicPr>
            <a:picLocks noChangeAspect="1" noChangeArrowheads="1"/>
          </p:cNvPicPr>
          <p:nvPr/>
        </p:nvPicPr>
        <p:blipFill>
          <a:blip r:embed="rId2" cstate="print"/>
          <a:srcRect t="16585"/>
          <a:stretch>
            <a:fillRect/>
          </a:stretch>
        </p:blipFill>
        <p:spPr bwMode="auto">
          <a:xfrm>
            <a:off x="323928" y="3507288"/>
            <a:ext cx="3702846" cy="3137770"/>
          </a:xfrm>
          <a:prstGeom prst="rect">
            <a:avLst/>
          </a:prstGeom>
        </p:spPr>
        <p:style>
          <a:lnRef idx="1">
            <a:schemeClr val="dk1"/>
          </a:lnRef>
          <a:fillRef idx="3">
            <a:schemeClr val="dk1"/>
          </a:fillRef>
          <a:effectRef idx="2">
            <a:schemeClr val="dk1"/>
          </a:effectRef>
          <a:fontRef idx="minor">
            <a:schemeClr val="lt1"/>
          </a:fontRef>
        </p:style>
      </p:pic>
      <p:sp>
        <p:nvSpPr>
          <p:cNvPr id="5" name="Rectangle 4"/>
          <p:cNvSpPr/>
          <p:nvPr/>
        </p:nvSpPr>
        <p:spPr>
          <a:xfrm>
            <a:off x="4263014" y="3507288"/>
            <a:ext cx="4572000" cy="1938992"/>
          </a:xfrm>
          <a:prstGeom prst="rect">
            <a:avLst/>
          </a:prstGeom>
        </p:spPr>
        <p:txBody>
          <a:bodyPr>
            <a:spAutoFit/>
          </a:bodyPr>
          <a:lstStyle/>
          <a:p>
            <a:pPr algn="ctr"/>
            <a:r>
              <a:rPr lang="fr-FR" sz="2400" b="1" dirty="0"/>
              <a:t>Comme le cheval de Troie</a:t>
            </a:r>
            <a:br>
              <a:rPr lang="fr-FR" sz="2400" b="1" dirty="0"/>
            </a:br>
            <a:r>
              <a:rPr lang="fr-FR" sz="2400" b="1" dirty="0"/>
              <a:t>On n’y va pas par 4 chemins</a:t>
            </a:r>
            <a:br>
              <a:rPr lang="fr-FR" sz="2400" b="1" dirty="0"/>
            </a:br>
            <a:r>
              <a:rPr lang="fr-FR" sz="2400" b="1" dirty="0"/>
              <a:t>du slam on est les rois</a:t>
            </a:r>
            <a:br>
              <a:rPr lang="fr-FR" sz="2400" b="1" dirty="0"/>
            </a:br>
            <a:r>
              <a:rPr lang="fr-FR" sz="2400" b="1" dirty="0"/>
              <a:t>et à coup sûr , les empereurs de demain</a:t>
            </a:r>
          </a:p>
        </p:txBody>
      </p:sp>
    </p:spTree>
    <p:extLst>
      <p:ext uri="{BB962C8B-B14F-4D97-AF65-F5344CB8AC3E}">
        <p14:creationId xmlns:p14="http://schemas.microsoft.com/office/powerpoint/2010/main" val="26636655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err="1">
                <a:solidFill>
                  <a:srgbClr val="302C24">
                    <a:alpha val="15000"/>
                  </a:srgbClr>
                </a:solidFill>
                <a:latin typeface="Impact"/>
                <a:ea typeface="宋体"/>
                <a:cs typeface="Rockwell"/>
              </a:rPr>
              <a:t>Equipes</a:t>
            </a:r>
            <a:endParaRPr lang="en-US" sz="12000" cap="all" dirty="0">
              <a:solidFill>
                <a:srgbClr val="302C24">
                  <a:alpha val="15000"/>
                </a:srgbClr>
              </a:solidFill>
              <a:effectLst/>
              <a:latin typeface="Impact"/>
              <a:ea typeface="宋体"/>
              <a:cs typeface="Rockwell"/>
            </a:endParaRPr>
          </a:p>
        </p:txBody>
      </p:sp>
      <p:sp>
        <p:nvSpPr>
          <p:cNvPr id="3" name="ZoneTexte 2"/>
          <p:cNvSpPr txBox="1"/>
          <p:nvPr/>
        </p:nvSpPr>
        <p:spPr>
          <a:xfrm>
            <a:off x="526093" y="1365337"/>
            <a:ext cx="8617907" cy="646331"/>
          </a:xfrm>
          <a:prstGeom prst="rect">
            <a:avLst/>
          </a:prstGeom>
          <a:noFill/>
        </p:spPr>
        <p:txBody>
          <a:bodyPr wrap="square" rtlCol="0">
            <a:spAutoFit/>
          </a:bodyPr>
          <a:lstStyle/>
          <a:p>
            <a:r>
              <a:rPr lang="fr-FR" sz="3600" dirty="0"/>
              <a:t>Les NIRVANAS - </a:t>
            </a:r>
            <a:r>
              <a:rPr lang="fr-FR" sz="3200" dirty="0"/>
              <a:t>Collège Le Noyer Marchand</a:t>
            </a:r>
            <a:endParaRPr lang="fr-FR" sz="3600" dirty="0"/>
          </a:p>
        </p:txBody>
      </p:sp>
      <p:pic>
        <p:nvPicPr>
          <p:cNvPr id="58370" name="Picture 2" descr="https://lh5.googleusercontent.com/S9ZnGdTscUINcGp22bjFqgzf5DPyrvnH5YVnEgHDxY2HQmdsTVf-F0SAVkrI9ii5vGdi-9-z5YnCprIpk6d0okQEfba2OgcJirdeFam8nGCpovFMty83XLtqfYxWuQw-yVx8jvTC"/>
          <p:cNvPicPr>
            <a:picLocks noChangeAspect="1" noChangeArrowheads="1"/>
          </p:cNvPicPr>
          <p:nvPr/>
        </p:nvPicPr>
        <p:blipFill>
          <a:blip r:embed="rId2" cstate="print"/>
          <a:srcRect/>
          <a:stretch>
            <a:fillRect/>
          </a:stretch>
        </p:blipFill>
        <p:spPr bwMode="auto">
          <a:xfrm>
            <a:off x="225468" y="4029165"/>
            <a:ext cx="4031043" cy="2523785"/>
          </a:xfrm>
          <a:prstGeom prst="rect">
            <a:avLst/>
          </a:prstGeom>
        </p:spPr>
        <p:style>
          <a:lnRef idx="1">
            <a:schemeClr val="dk1"/>
          </a:lnRef>
          <a:fillRef idx="3">
            <a:schemeClr val="dk1"/>
          </a:fillRef>
          <a:effectRef idx="2">
            <a:schemeClr val="dk1"/>
          </a:effectRef>
          <a:fontRef idx="minor">
            <a:schemeClr val="lt1"/>
          </a:fontRef>
        </p:style>
      </p:pic>
      <p:sp>
        <p:nvSpPr>
          <p:cNvPr id="5" name="Rectangle 4"/>
          <p:cNvSpPr/>
          <p:nvPr/>
        </p:nvSpPr>
        <p:spPr>
          <a:xfrm>
            <a:off x="4014592" y="2828836"/>
            <a:ext cx="4572000" cy="1323439"/>
          </a:xfrm>
          <a:prstGeom prst="rect">
            <a:avLst/>
          </a:prstGeom>
        </p:spPr>
        <p:txBody>
          <a:bodyPr>
            <a:spAutoFit/>
          </a:bodyPr>
          <a:lstStyle/>
          <a:p>
            <a:pPr algn="ctr"/>
            <a:r>
              <a:rPr lang="fr-FR" sz="2000" b="1" dirty="0"/>
              <a:t>Nous sommes les Nirvanas</a:t>
            </a:r>
          </a:p>
          <a:p>
            <a:pPr algn="ctr"/>
            <a:r>
              <a:rPr lang="fr-FR" sz="2000" b="1" dirty="0"/>
              <a:t>comme un avion on te fais planer</a:t>
            </a:r>
          </a:p>
          <a:p>
            <a:pPr algn="ctr"/>
            <a:r>
              <a:rPr lang="fr-FR" sz="2000" b="1" dirty="0"/>
              <a:t>Nous sommes </a:t>
            </a:r>
            <a:r>
              <a:rPr lang="fr-FR" sz="2000" b="1" dirty="0" err="1"/>
              <a:t>Eunice</a:t>
            </a:r>
            <a:r>
              <a:rPr lang="fr-FR" sz="2000" b="1" dirty="0"/>
              <a:t>, Kim et Cloé</a:t>
            </a:r>
          </a:p>
          <a:p>
            <a:pPr algn="ctr"/>
            <a:r>
              <a:rPr lang="fr-FR" sz="2000" b="1" dirty="0"/>
              <a:t>Ecoutez le flow qu'on a</a:t>
            </a:r>
          </a:p>
        </p:txBody>
      </p:sp>
    </p:spTree>
    <p:extLst>
      <p:ext uri="{BB962C8B-B14F-4D97-AF65-F5344CB8AC3E}">
        <p14:creationId xmlns:p14="http://schemas.microsoft.com/office/powerpoint/2010/main" val="36468135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err="1">
                <a:solidFill>
                  <a:srgbClr val="302C24">
                    <a:alpha val="15000"/>
                  </a:srgbClr>
                </a:solidFill>
                <a:latin typeface="Impact"/>
                <a:ea typeface="宋体"/>
                <a:cs typeface="Rockwell"/>
              </a:rPr>
              <a:t>Equipes</a:t>
            </a:r>
            <a:endParaRPr lang="en-US" sz="12000" cap="all" dirty="0">
              <a:solidFill>
                <a:srgbClr val="302C24">
                  <a:alpha val="15000"/>
                </a:srgbClr>
              </a:solidFill>
              <a:effectLst/>
              <a:latin typeface="Impact"/>
              <a:ea typeface="宋体"/>
              <a:cs typeface="Rockwell"/>
            </a:endParaRPr>
          </a:p>
        </p:txBody>
      </p:sp>
      <p:sp>
        <p:nvSpPr>
          <p:cNvPr id="3" name="ZoneTexte 2"/>
          <p:cNvSpPr txBox="1"/>
          <p:nvPr/>
        </p:nvSpPr>
        <p:spPr>
          <a:xfrm>
            <a:off x="1640910" y="1365337"/>
            <a:ext cx="8617907" cy="646331"/>
          </a:xfrm>
          <a:prstGeom prst="rect">
            <a:avLst/>
          </a:prstGeom>
          <a:noFill/>
        </p:spPr>
        <p:txBody>
          <a:bodyPr wrap="square" rtlCol="0">
            <a:spAutoFit/>
          </a:bodyPr>
          <a:lstStyle/>
          <a:p>
            <a:r>
              <a:rPr lang="fr-FR" sz="3600" dirty="0"/>
              <a:t>P.A.J.S- </a:t>
            </a:r>
            <a:r>
              <a:rPr lang="fr-FR" sz="3200" dirty="0"/>
              <a:t>Collège Le Noyer Marchand</a:t>
            </a:r>
            <a:endParaRPr lang="fr-FR" sz="3600" dirty="0"/>
          </a:p>
        </p:txBody>
      </p:sp>
      <p:sp>
        <p:nvSpPr>
          <p:cNvPr id="1025"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222222"/>
                </a:solidFill>
                <a:effectLst/>
                <a:latin typeface="Trebuchet MS" pitchFamily="34" charset="0"/>
                <a:cs typeface="Arial" pitchFamily="34" charset="0"/>
              </a:rPr>
              <a:t>  </a:t>
            </a:r>
            <a:endParaRPr kumimoji="0" lang="fr-FR" sz="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100" b="0" i="0" u="none" strike="noStrike" cap="none" normalizeH="0" baseline="0">
                <a:ln>
                  <a:noFill/>
                </a:ln>
                <a:solidFill>
                  <a:srgbClr val="222222"/>
                </a:solidFill>
                <a:effectLst/>
                <a:latin typeface="Trebuchet MS" pitchFamily="34" charset="0"/>
                <a:cs typeface="Arial" pitchFamily="34" charset="0"/>
              </a:rPr>
              <a:t>"Jude vous clouera avec ces rimes sévères</a:t>
            </a:r>
            <a:endParaRPr kumimoji="0" lang="fr-FR" sz="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100" b="0" i="0" u="none" strike="noStrike" cap="none" normalizeH="0" baseline="0">
                <a:ln>
                  <a:noFill/>
                </a:ln>
                <a:solidFill>
                  <a:srgbClr val="222222"/>
                </a:solidFill>
                <a:effectLst/>
                <a:latin typeface="Trebuchet MS" pitchFamily="34" charset="0"/>
                <a:cs typeface="Arial" pitchFamily="34" charset="0"/>
              </a:rPr>
              <a:t>Alicia vous éliminera avec ces quatrains, ces vers</a:t>
            </a:r>
            <a:endParaRPr kumimoji="0" lang="fr-FR" sz="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100" b="0" i="0" u="none" strike="noStrike" cap="none" normalizeH="0" baseline="0">
                <a:ln>
                  <a:noFill/>
                </a:ln>
                <a:solidFill>
                  <a:srgbClr val="222222"/>
                </a:solidFill>
                <a:effectLst/>
                <a:latin typeface="Trebuchet MS" pitchFamily="34" charset="0"/>
                <a:cs typeface="Arial" pitchFamily="34" charset="0"/>
              </a:rPr>
              <a:t>Pierre est petit par sa taille mais grand par les mots</a:t>
            </a:r>
            <a:endParaRPr kumimoji="0" lang="fr-FR" sz="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100" b="0" i="0" u="none" strike="noStrike" cap="none" normalizeH="0" baseline="0">
                <a:ln>
                  <a:noFill/>
                </a:ln>
                <a:solidFill>
                  <a:srgbClr val="222222"/>
                </a:solidFill>
                <a:effectLst/>
                <a:latin typeface="Trebuchet MS" pitchFamily="34" charset="0"/>
                <a:cs typeface="Arial" pitchFamily="34" charset="0"/>
              </a:rPr>
              <a:t>Et Sarah, est prête à faire des dégâts"</a:t>
            </a:r>
            <a:endParaRPr kumimoji="0" lang="fr-FR" sz="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fr-FR" sz="8400" b="0" i="0" u="none" strike="noStrike" cap="none" normalizeH="0" baseline="0">
                <a:ln>
                  <a:noFill/>
                </a:ln>
                <a:solidFill>
                  <a:srgbClr val="222222"/>
                </a:solidFill>
                <a:effectLst/>
                <a:latin typeface="Trebuchet MS" pitchFamily="34" charset="0"/>
                <a:cs typeface="Arial" pitchFamily="34" charset="0"/>
              </a:rPr>
            </a:br>
            <a:endParaRPr kumimoji="0" lang="fr-FR" sz="8400" b="0" i="0" u="none" strike="noStrike" cap="none" normalizeH="0" baseline="0">
              <a:ln>
                <a:noFill/>
              </a:ln>
              <a:solidFill>
                <a:srgbClr val="222222"/>
              </a:solidFill>
              <a:effectLst/>
              <a:latin typeface="Trebuchet MS" pitchFamily="34" charset="0"/>
              <a:cs typeface="Arial" pitchFamily="34" charset="0"/>
            </a:endParaRPr>
          </a:p>
        </p:txBody>
      </p:sp>
      <p:pic>
        <p:nvPicPr>
          <p:cNvPr id="1026" name="Picture 2" descr="https://lh5.googleusercontent.com/JpKOF9pFTDIEtDvemUF46_mNN3l38S3YR9iQT0dPeU_BJwL7PVd1aEzr4QnnSFpxNiOaKOVQUI12BJzynk2UfNjuxSpOqRBq3CX_M73E8sngxRRSymmmXzaBfTqxqB8QDRg7jOj5"/>
          <p:cNvPicPr>
            <a:picLocks noChangeAspect="1" noChangeArrowheads="1"/>
          </p:cNvPicPr>
          <p:nvPr/>
        </p:nvPicPr>
        <p:blipFill>
          <a:blip r:embed="rId2" cstate="print"/>
          <a:srcRect/>
          <a:stretch>
            <a:fillRect/>
          </a:stretch>
        </p:blipFill>
        <p:spPr bwMode="auto">
          <a:xfrm>
            <a:off x="134938" y="-1471613"/>
            <a:ext cx="1790700" cy="1343025"/>
          </a:xfrm>
          <a:prstGeom prst="rect">
            <a:avLst/>
          </a:prstGeom>
          <a:noFill/>
        </p:spPr>
      </p:pic>
      <p:sp>
        <p:nvSpPr>
          <p:cNvPr id="6" name="Rectangle 5"/>
          <p:cNvSpPr/>
          <p:nvPr/>
        </p:nvSpPr>
        <p:spPr>
          <a:xfrm>
            <a:off x="4189956" y="3468967"/>
            <a:ext cx="4572000" cy="2492990"/>
          </a:xfrm>
          <a:prstGeom prst="rect">
            <a:avLst/>
          </a:prstGeom>
        </p:spPr>
        <p:txBody>
          <a:bodyPr>
            <a:spAutoFit/>
          </a:bodyPr>
          <a:lstStyle/>
          <a:p>
            <a:pPr algn="ctr"/>
            <a:r>
              <a:rPr lang="fr-FR" sz="2000" b="1" dirty="0"/>
              <a:t>"Jude vous clouera avec ces rimes sévères</a:t>
            </a:r>
          </a:p>
          <a:p>
            <a:pPr algn="ctr"/>
            <a:r>
              <a:rPr lang="fr-FR" sz="2000" b="1" dirty="0"/>
              <a:t>Alicia vous éliminera avec ces quatrains, ces vers</a:t>
            </a:r>
          </a:p>
          <a:p>
            <a:pPr algn="ctr"/>
            <a:r>
              <a:rPr lang="fr-FR" sz="2000" b="1" dirty="0"/>
              <a:t>Pierre est petit par sa taille mais grand par les mots</a:t>
            </a:r>
          </a:p>
          <a:p>
            <a:pPr algn="ctr"/>
            <a:r>
              <a:rPr lang="fr-FR" sz="2000" b="1" dirty="0"/>
              <a:t>Et Sarah, est prête à faire des dégâts"</a:t>
            </a:r>
          </a:p>
          <a:p>
            <a:br>
              <a:rPr lang="fr-FR" dirty="0"/>
            </a:br>
            <a:endParaRPr lang="fr-FR" dirty="0"/>
          </a:p>
        </p:txBody>
      </p:sp>
      <p:pic>
        <p:nvPicPr>
          <p:cNvPr id="1027" name="Picture 3" descr="C:\Users\Juliette\Downloads\P.A.J.S.jpg"/>
          <p:cNvPicPr>
            <a:picLocks noChangeAspect="1" noChangeArrowheads="1"/>
          </p:cNvPicPr>
          <p:nvPr/>
        </p:nvPicPr>
        <p:blipFill>
          <a:blip r:embed="rId3" cstate="print"/>
          <a:srcRect/>
          <a:stretch>
            <a:fillRect/>
          </a:stretch>
        </p:blipFill>
        <p:spPr bwMode="auto">
          <a:xfrm>
            <a:off x="181629" y="3337444"/>
            <a:ext cx="4008327" cy="3006245"/>
          </a:xfrm>
          <a:prstGeom prst="rect">
            <a:avLst/>
          </a:prstGeom>
        </p:spPr>
        <p:style>
          <a:lnRef idx="1">
            <a:schemeClr val="dk1"/>
          </a:lnRef>
          <a:fillRef idx="3">
            <a:schemeClr val="dk1"/>
          </a:fillRef>
          <a:effectRef idx="2">
            <a:schemeClr val="dk1"/>
          </a:effectRef>
          <a:fontRef idx="minor">
            <a:schemeClr val="lt1"/>
          </a:fontRef>
        </p:style>
      </p:pic>
    </p:spTree>
    <p:extLst>
      <p:ext uri="{BB962C8B-B14F-4D97-AF65-F5344CB8AC3E}">
        <p14:creationId xmlns:p14="http://schemas.microsoft.com/office/powerpoint/2010/main" val="36468135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err="1">
                <a:solidFill>
                  <a:srgbClr val="302C24">
                    <a:alpha val="15000"/>
                  </a:srgbClr>
                </a:solidFill>
                <a:latin typeface="Impact"/>
                <a:ea typeface="宋体"/>
                <a:cs typeface="Rockwell"/>
              </a:rPr>
              <a:t>Equipes</a:t>
            </a:r>
            <a:endParaRPr lang="en-US" sz="12000" cap="all" dirty="0">
              <a:solidFill>
                <a:srgbClr val="302C24">
                  <a:alpha val="15000"/>
                </a:srgbClr>
              </a:solidFill>
              <a:effectLst/>
              <a:latin typeface="Impact"/>
              <a:ea typeface="宋体"/>
              <a:cs typeface="Rockwell"/>
            </a:endParaRPr>
          </a:p>
        </p:txBody>
      </p:sp>
      <p:sp>
        <p:nvSpPr>
          <p:cNvPr id="3" name="ZoneTexte 2"/>
          <p:cNvSpPr txBox="1"/>
          <p:nvPr/>
        </p:nvSpPr>
        <p:spPr>
          <a:xfrm>
            <a:off x="896273" y="1365337"/>
            <a:ext cx="8617907" cy="646331"/>
          </a:xfrm>
          <a:prstGeom prst="rect">
            <a:avLst/>
          </a:prstGeom>
          <a:noFill/>
        </p:spPr>
        <p:txBody>
          <a:bodyPr wrap="square" rtlCol="0">
            <a:spAutoFit/>
          </a:bodyPr>
          <a:lstStyle/>
          <a:p>
            <a:r>
              <a:rPr lang="fr-FR" sz="3600" dirty="0"/>
              <a:t>L’auteur et la Voix- </a:t>
            </a:r>
            <a:r>
              <a:rPr lang="fr-FR" sz="3200" dirty="0"/>
              <a:t>Collège Le Noyer Marchand</a:t>
            </a:r>
            <a:endParaRPr lang="fr-FR" sz="3600" dirty="0"/>
          </a:p>
        </p:txBody>
      </p:sp>
      <p:pic>
        <p:nvPicPr>
          <p:cNvPr id="2050" name="Picture 2" descr="https://lh5.googleusercontent.com/A_OaZezV8R3UBJBBVki2t8DDBQSLzNqiJYFoqFnB2fSIVEVAAx9qW2ChFM77udb9_EeaHzdy1hTpd2q0WHyYFlucj442-1F9_71J1K5AhSKqdGKoaq9zWAr4cbkc0e4Y7otTJXAN"/>
          <p:cNvPicPr>
            <a:picLocks noChangeAspect="1" noChangeArrowheads="1"/>
          </p:cNvPicPr>
          <p:nvPr/>
        </p:nvPicPr>
        <p:blipFill>
          <a:blip r:embed="rId2" cstate="print"/>
          <a:srcRect/>
          <a:stretch>
            <a:fillRect/>
          </a:stretch>
        </p:blipFill>
        <p:spPr bwMode="auto">
          <a:xfrm>
            <a:off x="247672" y="3240793"/>
            <a:ext cx="4440663" cy="3325031"/>
          </a:xfrm>
          <a:prstGeom prst="rect">
            <a:avLst/>
          </a:prstGeom>
        </p:spPr>
        <p:style>
          <a:lnRef idx="1">
            <a:schemeClr val="dk1"/>
          </a:lnRef>
          <a:fillRef idx="3">
            <a:schemeClr val="dk1"/>
          </a:fillRef>
          <a:effectRef idx="2">
            <a:schemeClr val="dk1"/>
          </a:effectRef>
          <a:fontRef idx="minor">
            <a:schemeClr val="lt1"/>
          </a:fontRef>
        </p:style>
      </p:pic>
      <p:sp>
        <p:nvSpPr>
          <p:cNvPr id="5" name="Rectangle 4"/>
          <p:cNvSpPr/>
          <p:nvPr/>
        </p:nvSpPr>
        <p:spPr>
          <a:xfrm>
            <a:off x="4688335" y="3505945"/>
            <a:ext cx="4572000" cy="2185214"/>
          </a:xfrm>
          <a:prstGeom prst="rect">
            <a:avLst/>
          </a:prstGeom>
        </p:spPr>
        <p:txBody>
          <a:bodyPr>
            <a:spAutoFit/>
          </a:bodyPr>
          <a:lstStyle/>
          <a:p>
            <a:pPr algn="ctr"/>
            <a:r>
              <a:rPr lang="fr-FR" sz="2000" b="1" dirty="0"/>
              <a:t>"Lui vient d'un monde imaginaire, d'un beau paysage</a:t>
            </a:r>
          </a:p>
          <a:p>
            <a:pPr algn="ctr"/>
            <a:r>
              <a:rPr lang="fr-FR" sz="2000" b="1" dirty="0"/>
              <a:t>Remplit de licornes et de sucreries</a:t>
            </a:r>
          </a:p>
          <a:p>
            <a:pPr algn="ctr"/>
            <a:r>
              <a:rPr lang="fr-FR" sz="2000" b="1" dirty="0"/>
              <a:t>L'autre fait des ravages</a:t>
            </a:r>
          </a:p>
          <a:p>
            <a:pPr algn="ctr"/>
            <a:r>
              <a:rPr lang="fr-FR" sz="2000" b="1" dirty="0"/>
              <a:t>Et quand à lui, il bouleversera vos vies"</a:t>
            </a:r>
          </a:p>
          <a:p>
            <a:br>
              <a:rPr lang="fr-FR" dirty="0"/>
            </a:br>
            <a:endParaRPr lang="fr-FR" dirty="0"/>
          </a:p>
        </p:txBody>
      </p:sp>
    </p:spTree>
    <p:extLst>
      <p:ext uri="{BB962C8B-B14F-4D97-AF65-F5344CB8AC3E}">
        <p14:creationId xmlns:p14="http://schemas.microsoft.com/office/powerpoint/2010/main" val="36468135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err="1">
                <a:solidFill>
                  <a:srgbClr val="302C24">
                    <a:alpha val="15000"/>
                  </a:srgbClr>
                </a:solidFill>
                <a:latin typeface="Impact"/>
                <a:ea typeface="宋体"/>
                <a:cs typeface="Rockwell"/>
              </a:rPr>
              <a:t>Equipes</a:t>
            </a:r>
            <a:endParaRPr lang="en-US" sz="12000" cap="all" dirty="0">
              <a:solidFill>
                <a:srgbClr val="302C24">
                  <a:alpha val="15000"/>
                </a:srgbClr>
              </a:solidFill>
              <a:effectLst/>
              <a:latin typeface="Impact"/>
              <a:ea typeface="宋体"/>
              <a:cs typeface="Rockwell"/>
            </a:endParaRPr>
          </a:p>
        </p:txBody>
      </p:sp>
      <p:sp>
        <p:nvSpPr>
          <p:cNvPr id="3" name="ZoneTexte 2"/>
          <p:cNvSpPr txBox="1"/>
          <p:nvPr/>
        </p:nvSpPr>
        <p:spPr>
          <a:xfrm>
            <a:off x="1134267" y="1365337"/>
            <a:ext cx="8617907" cy="646331"/>
          </a:xfrm>
          <a:prstGeom prst="rect">
            <a:avLst/>
          </a:prstGeom>
          <a:noFill/>
        </p:spPr>
        <p:txBody>
          <a:bodyPr wrap="square" rtlCol="0">
            <a:spAutoFit/>
          </a:bodyPr>
          <a:lstStyle/>
          <a:p>
            <a:r>
              <a:rPr lang="fr-FR" sz="3600" dirty="0"/>
              <a:t>Ninja Cats - </a:t>
            </a:r>
            <a:r>
              <a:rPr lang="fr-FR" sz="3200" dirty="0"/>
              <a:t>Collège Le Noyer Marchand</a:t>
            </a:r>
            <a:endParaRPr lang="fr-FR" sz="3600" dirty="0"/>
          </a:p>
        </p:txBody>
      </p:sp>
      <p:sp>
        <p:nvSpPr>
          <p:cNvPr id="4" name="Rectangle 3"/>
          <p:cNvSpPr/>
          <p:nvPr/>
        </p:nvSpPr>
        <p:spPr>
          <a:xfrm>
            <a:off x="4400801" y="3469710"/>
            <a:ext cx="4572000" cy="1323439"/>
          </a:xfrm>
          <a:prstGeom prst="rect">
            <a:avLst/>
          </a:prstGeom>
        </p:spPr>
        <p:txBody>
          <a:bodyPr>
            <a:spAutoFit/>
          </a:bodyPr>
          <a:lstStyle/>
          <a:p>
            <a:pPr algn="ctr"/>
            <a:r>
              <a:rPr lang="fr-FR" sz="2000" b="1" dirty="0"/>
              <a:t>"Nous sommes les ninjas cats</a:t>
            </a:r>
          </a:p>
          <a:p>
            <a:pPr algn="ctr"/>
            <a:r>
              <a:rPr lang="fr-FR" sz="2000" b="1" dirty="0"/>
              <a:t>Tous ensemble, on va déchirer le concours</a:t>
            </a:r>
          </a:p>
          <a:p>
            <a:pPr algn="ctr"/>
            <a:r>
              <a:rPr lang="fr-FR" sz="2000" b="1" dirty="0"/>
              <a:t>Uppercut, gauche, droite</a:t>
            </a:r>
          </a:p>
          <a:p>
            <a:pPr algn="ctr"/>
            <a:r>
              <a:rPr lang="fr-FR" sz="2000" b="1" dirty="0"/>
              <a:t>Vous vous en souviendrez pour toujours"</a:t>
            </a:r>
          </a:p>
        </p:txBody>
      </p:sp>
      <p:pic>
        <p:nvPicPr>
          <p:cNvPr id="5" name="Picture 2" descr="C:\Users\Juliette\Downloads\IMG_20190516_131536.jpg"/>
          <p:cNvPicPr>
            <a:picLocks noChangeAspect="1" noChangeArrowheads="1"/>
          </p:cNvPicPr>
          <p:nvPr/>
        </p:nvPicPr>
        <p:blipFill>
          <a:blip r:embed="rId2" cstate="print"/>
          <a:srcRect/>
          <a:stretch>
            <a:fillRect/>
          </a:stretch>
        </p:blipFill>
        <p:spPr bwMode="auto">
          <a:xfrm>
            <a:off x="198969" y="3469710"/>
            <a:ext cx="4034826" cy="3026120"/>
          </a:xfrm>
          <a:prstGeom prst="rect">
            <a:avLst/>
          </a:prstGeom>
        </p:spPr>
        <p:style>
          <a:lnRef idx="1">
            <a:schemeClr val="dk1"/>
          </a:lnRef>
          <a:fillRef idx="3">
            <a:schemeClr val="dk1"/>
          </a:fillRef>
          <a:effectRef idx="2">
            <a:schemeClr val="dk1"/>
          </a:effectRef>
          <a:fontRef idx="minor">
            <a:schemeClr val="lt1"/>
          </a:fontRef>
        </p:style>
      </p:pic>
    </p:spTree>
    <p:extLst>
      <p:ext uri="{BB962C8B-B14F-4D97-AF65-F5344CB8AC3E}">
        <p14:creationId xmlns:p14="http://schemas.microsoft.com/office/powerpoint/2010/main" val="36468135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err="1">
                <a:solidFill>
                  <a:srgbClr val="302C24">
                    <a:alpha val="15000"/>
                  </a:srgbClr>
                </a:solidFill>
                <a:latin typeface="Impact"/>
                <a:ea typeface="宋体"/>
                <a:cs typeface="Rockwell"/>
              </a:rPr>
              <a:t>Equipes</a:t>
            </a:r>
            <a:endParaRPr lang="en-US" sz="12000" cap="all" dirty="0">
              <a:solidFill>
                <a:srgbClr val="302C24">
                  <a:alpha val="15000"/>
                </a:srgbClr>
              </a:solidFill>
              <a:effectLst/>
              <a:latin typeface="Impact"/>
              <a:ea typeface="宋体"/>
              <a:cs typeface="Rockwell"/>
            </a:endParaRPr>
          </a:p>
        </p:txBody>
      </p:sp>
      <p:sp>
        <p:nvSpPr>
          <p:cNvPr id="3" name="ZoneTexte 2"/>
          <p:cNvSpPr txBox="1"/>
          <p:nvPr/>
        </p:nvSpPr>
        <p:spPr>
          <a:xfrm>
            <a:off x="1134267" y="1365337"/>
            <a:ext cx="8617907" cy="646331"/>
          </a:xfrm>
          <a:prstGeom prst="rect">
            <a:avLst/>
          </a:prstGeom>
          <a:noFill/>
        </p:spPr>
        <p:txBody>
          <a:bodyPr wrap="square" rtlCol="0">
            <a:spAutoFit/>
          </a:bodyPr>
          <a:lstStyle/>
          <a:p>
            <a:r>
              <a:rPr lang="fr-FR" sz="3600" dirty="0"/>
              <a:t>Les fous de </a:t>
            </a:r>
            <a:r>
              <a:rPr lang="fr-FR" sz="3600" dirty="0" err="1"/>
              <a:t>slam</a:t>
            </a:r>
            <a:r>
              <a:rPr lang="fr-FR" sz="3600" dirty="0"/>
              <a:t> - </a:t>
            </a:r>
            <a:r>
              <a:rPr lang="fr-FR" sz="3200" dirty="0"/>
              <a:t>Collège Lucien </a:t>
            </a:r>
            <a:r>
              <a:rPr lang="fr-FR" sz="3200" dirty="0" err="1"/>
              <a:t>Cézard</a:t>
            </a:r>
            <a:endParaRPr lang="fr-FR" sz="3600" dirty="0"/>
          </a:p>
        </p:txBody>
      </p:sp>
      <p:sp>
        <p:nvSpPr>
          <p:cNvPr id="5" name="Rectangle 4"/>
          <p:cNvSpPr/>
          <p:nvPr/>
        </p:nvSpPr>
        <p:spPr>
          <a:xfrm>
            <a:off x="2286000" y="2828836"/>
            <a:ext cx="4572000" cy="1754326"/>
          </a:xfrm>
          <a:prstGeom prst="rect">
            <a:avLst/>
          </a:prstGeom>
        </p:spPr>
        <p:txBody>
          <a:bodyPr>
            <a:spAutoFit/>
          </a:bodyPr>
          <a:lstStyle/>
          <a:p>
            <a:pPr algn="ctr"/>
            <a:r>
              <a:rPr lang="fr-FR" sz="2400" b="1" dirty="0"/>
              <a:t>Le monde est fou, épris de liberté et de poésie</a:t>
            </a:r>
          </a:p>
          <a:p>
            <a:pPr algn="ctr"/>
            <a:r>
              <a:rPr lang="fr-FR" sz="2400" b="1" dirty="0"/>
              <a:t>Vive le </a:t>
            </a:r>
            <a:r>
              <a:rPr lang="fr-FR" sz="2400" b="1" dirty="0" err="1"/>
              <a:t>slam</a:t>
            </a:r>
            <a:r>
              <a:rPr lang="fr-FR" sz="2400" b="1" dirty="0"/>
              <a:t> et les fous de </a:t>
            </a:r>
            <a:r>
              <a:rPr lang="fr-FR" sz="2400" b="1" dirty="0" err="1"/>
              <a:t>bassan</a:t>
            </a:r>
            <a:endParaRPr lang="fr-FR" sz="2400" b="1" dirty="0"/>
          </a:p>
          <a:p>
            <a:br>
              <a:rPr lang="fr-FR" dirty="0"/>
            </a:br>
            <a:endParaRPr lang="fr-FR" dirty="0"/>
          </a:p>
        </p:txBody>
      </p:sp>
    </p:spTree>
    <p:extLst>
      <p:ext uri="{BB962C8B-B14F-4D97-AF65-F5344CB8AC3E}">
        <p14:creationId xmlns:p14="http://schemas.microsoft.com/office/powerpoint/2010/main" val="36468135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err="1">
                <a:solidFill>
                  <a:srgbClr val="302C24">
                    <a:alpha val="15000"/>
                  </a:srgbClr>
                </a:solidFill>
                <a:latin typeface="Impact"/>
                <a:ea typeface="宋体"/>
                <a:cs typeface="Rockwell"/>
              </a:rPr>
              <a:t>Equipes</a:t>
            </a:r>
            <a:endParaRPr lang="en-US" sz="12000" cap="all" dirty="0">
              <a:solidFill>
                <a:srgbClr val="302C24">
                  <a:alpha val="15000"/>
                </a:srgbClr>
              </a:solidFill>
              <a:effectLst/>
              <a:latin typeface="Impact"/>
              <a:ea typeface="宋体"/>
              <a:cs typeface="Rockwell"/>
            </a:endParaRPr>
          </a:p>
        </p:txBody>
      </p:sp>
      <p:sp>
        <p:nvSpPr>
          <p:cNvPr id="3" name="ZoneTexte 2"/>
          <p:cNvSpPr txBox="1"/>
          <p:nvPr/>
        </p:nvSpPr>
        <p:spPr>
          <a:xfrm>
            <a:off x="2286000" y="1460540"/>
            <a:ext cx="8617907" cy="646331"/>
          </a:xfrm>
          <a:prstGeom prst="rect">
            <a:avLst/>
          </a:prstGeom>
          <a:noFill/>
        </p:spPr>
        <p:txBody>
          <a:bodyPr wrap="square" rtlCol="0">
            <a:spAutoFit/>
          </a:bodyPr>
          <a:lstStyle/>
          <a:p>
            <a:r>
              <a:rPr lang="fr-FR" sz="3600" dirty="0"/>
              <a:t>JJKE - </a:t>
            </a:r>
            <a:r>
              <a:rPr lang="fr-FR" sz="3200" dirty="0"/>
              <a:t>Collège Lucien </a:t>
            </a:r>
            <a:r>
              <a:rPr lang="fr-FR" sz="3200" dirty="0" err="1"/>
              <a:t>Cézard</a:t>
            </a:r>
            <a:endParaRPr lang="fr-FR" sz="3600" dirty="0"/>
          </a:p>
        </p:txBody>
      </p:sp>
      <p:sp>
        <p:nvSpPr>
          <p:cNvPr id="5" name="Rectangle 4"/>
          <p:cNvSpPr/>
          <p:nvPr/>
        </p:nvSpPr>
        <p:spPr>
          <a:xfrm>
            <a:off x="2286000" y="2828836"/>
            <a:ext cx="4572000" cy="646331"/>
          </a:xfrm>
          <a:prstGeom prst="rect">
            <a:avLst/>
          </a:prstGeom>
        </p:spPr>
        <p:txBody>
          <a:bodyPr>
            <a:spAutoFit/>
          </a:bodyPr>
          <a:lstStyle/>
          <a:p>
            <a:br>
              <a:rPr lang="fr-FR" dirty="0"/>
            </a:br>
            <a:endParaRPr lang="fr-FR" dirty="0"/>
          </a:p>
        </p:txBody>
      </p:sp>
      <p:pic>
        <p:nvPicPr>
          <p:cNvPr id="158722" name="Picture 2" descr="https://lh6.googleusercontent.com/6eZGL3EBVfCj2JCRwoDH9nlZ0_SiB8FTbtA0Ye17AWIRisXGoRRZ98TFlYBVwQN8D44m2Pz8C-JoRkeQM6Uj0B3_FsvOXFT_7B7jjWLOHu1thTN_2KShN_pMJ0jmo6ewI0XYiUM-"/>
          <p:cNvPicPr>
            <a:picLocks noChangeAspect="1" noChangeArrowheads="1"/>
          </p:cNvPicPr>
          <p:nvPr/>
        </p:nvPicPr>
        <p:blipFill>
          <a:blip r:embed="rId2" cstate="print"/>
          <a:srcRect/>
          <a:stretch>
            <a:fillRect/>
          </a:stretch>
        </p:blipFill>
        <p:spPr bwMode="auto">
          <a:xfrm>
            <a:off x="407096" y="2937276"/>
            <a:ext cx="4594437" cy="3460747"/>
          </a:xfrm>
          <a:prstGeom prst="rect">
            <a:avLst/>
          </a:prstGeom>
        </p:spPr>
        <p:style>
          <a:lnRef idx="1">
            <a:schemeClr val="dk1"/>
          </a:lnRef>
          <a:fillRef idx="3">
            <a:schemeClr val="dk1"/>
          </a:fillRef>
          <a:effectRef idx="2">
            <a:schemeClr val="dk1"/>
          </a:effectRef>
          <a:fontRef idx="minor">
            <a:schemeClr val="lt1"/>
          </a:fontRef>
        </p:style>
      </p:pic>
      <p:sp>
        <p:nvSpPr>
          <p:cNvPr id="6" name="Rectangle 5"/>
          <p:cNvSpPr/>
          <p:nvPr/>
        </p:nvSpPr>
        <p:spPr>
          <a:xfrm>
            <a:off x="5346241" y="3290501"/>
            <a:ext cx="3653694" cy="461665"/>
          </a:xfrm>
          <a:prstGeom prst="rect">
            <a:avLst/>
          </a:prstGeom>
        </p:spPr>
        <p:txBody>
          <a:bodyPr wrap="none">
            <a:spAutoFit/>
          </a:bodyPr>
          <a:lstStyle/>
          <a:p>
            <a:pPr algn="ctr"/>
            <a:r>
              <a:rPr lang="fr-FR" sz="2400" b="1" dirty="0"/>
              <a:t>« Gang good </a:t>
            </a:r>
            <a:r>
              <a:rPr lang="fr-FR" sz="2400" b="1" dirty="0" err="1"/>
              <a:t>Vibes</a:t>
            </a:r>
            <a:r>
              <a:rPr lang="fr-FR" sz="2400" b="1" dirty="0"/>
              <a:t> for Life »</a:t>
            </a:r>
          </a:p>
        </p:txBody>
      </p:sp>
    </p:spTree>
    <p:extLst>
      <p:ext uri="{BB962C8B-B14F-4D97-AF65-F5344CB8AC3E}">
        <p14:creationId xmlns:p14="http://schemas.microsoft.com/office/powerpoint/2010/main" val="36468135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err="1">
                <a:solidFill>
                  <a:srgbClr val="302C24">
                    <a:alpha val="15000"/>
                  </a:srgbClr>
                </a:solidFill>
                <a:latin typeface="Impact"/>
                <a:ea typeface="宋体"/>
                <a:cs typeface="Rockwell"/>
              </a:rPr>
              <a:t>Equipes</a:t>
            </a:r>
            <a:endParaRPr lang="en-US" sz="12000" cap="all" dirty="0">
              <a:solidFill>
                <a:srgbClr val="302C24">
                  <a:alpha val="15000"/>
                </a:srgbClr>
              </a:solidFill>
              <a:effectLst/>
              <a:latin typeface="Impact"/>
              <a:ea typeface="宋体"/>
              <a:cs typeface="Rockwell"/>
            </a:endParaRPr>
          </a:p>
        </p:txBody>
      </p:sp>
      <p:sp>
        <p:nvSpPr>
          <p:cNvPr id="3" name="ZoneTexte 2"/>
          <p:cNvSpPr txBox="1"/>
          <p:nvPr/>
        </p:nvSpPr>
        <p:spPr>
          <a:xfrm>
            <a:off x="1560152" y="1365337"/>
            <a:ext cx="8617907" cy="646331"/>
          </a:xfrm>
          <a:prstGeom prst="rect">
            <a:avLst/>
          </a:prstGeom>
          <a:noFill/>
        </p:spPr>
        <p:txBody>
          <a:bodyPr wrap="square" rtlCol="0">
            <a:spAutoFit/>
          </a:bodyPr>
          <a:lstStyle/>
          <a:p>
            <a:r>
              <a:rPr lang="fr-FR" sz="3600" dirty="0"/>
              <a:t>Les JUN’S - </a:t>
            </a:r>
            <a:r>
              <a:rPr lang="fr-FR" sz="3200" dirty="0"/>
              <a:t>Collège Lucien </a:t>
            </a:r>
            <a:r>
              <a:rPr lang="fr-FR" sz="3200" dirty="0" err="1"/>
              <a:t>Cézard</a:t>
            </a:r>
            <a:endParaRPr lang="fr-FR" sz="3600" dirty="0"/>
          </a:p>
        </p:txBody>
      </p:sp>
      <p:sp>
        <p:nvSpPr>
          <p:cNvPr id="5" name="Rectangle 4"/>
          <p:cNvSpPr/>
          <p:nvPr/>
        </p:nvSpPr>
        <p:spPr>
          <a:xfrm>
            <a:off x="2286000" y="2828836"/>
            <a:ext cx="4572000" cy="646331"/>
          </a:xfrm>
          <a:prstGeom prst="rect">
            <a:avLst/>
          </a:prstGeom>
        </p:spPr>
        <p:txBody>
          <a:bodyPr>
            <a:spAutoFit/>
          </a:bodyPr>
          <a:lstStyle/>
          <a:p>
            <a:br>
              <a:rPr lang="fr-FR" dirty="0"/>
            </a:br>
            <a:endParaRPr lang="fr-FR" dirty="0"/>
          </a:p>
        </p:txBody>
      </p:sp>
      <p:pic>
        <p:nvPicPr>
          <p:cNvPr id="157698" name="Picture 2" descr="https://lh3.googleusercontent.com/r3KCrPoNpLS0oLiKfN0eF_1lOElqj75N8OIY5XnDhr1ZE0YK6x2KY8LLh99ltdzRP9WIKaurrhaKGMApQK45scoRB--R-Q8dd3eh-FebLHIysDg4RO3r0xOZX8bahjBVYXmEfj8q"/>
          <p:cNvPicPr>
            <a:picLocks noChangeAspect="1" noChangeArrowheads="1"/>
          </p:cNvPicPr>
          <p:nvPr/>
        </p:nvPicPr>
        <p:blipFill>
          <a:blip r:embed="rId2" cstate="print"/>
          <a:srcRect/>
          <a:stretch>
            <a:fillRect/>
          </a:stretch>
        </p:blipFill>
        <p:spPr bwMode="auto">
          <a:xfrm>
            <a:off x="231730" y="3682364"/>
            <a:ext cx="3676390" cy="2775316"/>
          </a:xfrm>
          <a:prstGeom prst="rect">
            <a:avLst/>
          </a:prstGeom>
        </p:spPr>
        <p:style>
          <a:lnRef idx="1">
            <a:schemeClr val="dk1"/>
          </a:lnRef>
          <a:fillRef idx="3">
            <a:schemeClr val="dk1"/>
          </a:fillRef>
          <a:effectRef idx="2">
            <a:schemeClr val="dk1"/>
          </a:effectRef>
          <a:fontRef idx="minor">
            <a:schemeClr val="lt1"/>
          </a:fontRef>
        </p:style>
      </p:pic>
      <p:sp>
        <p:nvSpPr>
          <p:cNvPr id="7" name="Rectangle 6"/>
          <p:cNvSpPr/>
          <p:nvPr/>
        </p:nvSpPr>
        <p:spPr>
          <a:xfrm>
            <a:off x="3908120" y="3043825"/>
            <a:ext cx="5235880" cy="2677656"/>
          </a:xfrm>
          <a:prstGeom prst="rect">
            <a:avLst/>
          </a:prstGeom>
        </p:spPr>
        <p:txBody>
          <a:bodyPr wrap="square">
            <a:spAutoFit/>
          </a:bodyPr>
          <a:lstStyle/>
          <a:p>
            <a:pPr algn="ctr"/>
            <a:r>
              <a:rPr lang="fr-FR" sz="2400" b="1" dirty="0"/>
              <a:t>Les JUN c'est</a:t>
            </a:r>
          </a:p>
          <a:p>
            <a:pPr algn="ctr"/>
            <a:r>
              <a:rPr lang="fr-FR" sz="2400" b="1" dirty="0"/>
              <a:t>Jade qui est une accolade qui gambade dans la marmelade.</a:t>
            </a:r>
          </a:p>
          <a:p>
            <a:pPr algn="ctr"/>
            <a:r>
              <a:rPr lang="fr-FR" sz="2400" b="1" dirty="0" err="1"/>
              <a:t>Ulrichka</a:t>
            </a:r>
            <a:r>
              <a:rPr lang="fr-FR" sz="2400" b="1" dirty="0"/>
              <a:t> c'est une perle de tapioca saveur coca qui aime les avocats</a:t>
            </a:r>
          </a:p>
          <a:p>
            <a:pPr algn="ctr"/>
            <a:r>
              <a:rPr lang="fr-FR" sz="2400" b="1" dirty="0"/>
              <a:t>Naomi c'est un sashimi endormi dans un tsunami de surimi.</a:t>
            </a:r>
          </a:p>
        </p:txBody>
      </p:sp>
    </p:spTree>
    <p:extLst>
      <p:ext uri="{BB962C8B-B14F-4D97-AF65-F5344CB8AC3E}">
        <p14:creationId xmlns:p14="http://schemas.microsoft.com/office/powerpoint/2010/main" val="36468135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err="1">
                <a:solidFill>
                  <a:srgbClr val="302C24">
                    <a:alpha val="15000"/>
                  </a:srgbClr>
                </a:solidFill>
                <a:latin typeface="Impact"/>
                <a:ea typeface="宋体"/>
                <a:cs typeface="Rockwell"/>
              </a:rPr>
              <a:t>Equipes</a:t>
            </a:r>
            <a:endParaRPr lang="en-US" sz="12000" cap="all" dirty="0">
              <a:solidFill>
                <a:srgbClr val="302C24">
                  <a:alpha val="15000"/>
                </a:srgbClr>
              </a:solidFill>
              <a:effectLst/>
              <a:latin typeface="Impact"/>
              <a:ea typeface="宋体"/>
              <a:cs typeface="Rockwell"/>
            </a:endParaRPr>
          </a:p>
        </p:txBody>
      </p:sp>
      <p:sp>
        <p:nvSpPr>
          <p:cNvPr id="3" name="ZoneTexte 2"/>
          <p:cNvSpPr txBox="1"/>
          <p:nvPr/>
        </p:nvSpPr>
        <p:spPr>
          <a:xfrm>
            <a:off x="1134267" y="1365337"/>
            <a:ext cx="8617907" cy="646331"/>
          </a:xfrm>
          <a:prstGeom prst="rect">
            <a:avLst/>
          </a:prstGeom>
          <a:noFill/>
        </p:spPr>
        <p:txBody>
          <a:bodyPr wrap="square" rtlCol="0">
            <a:spAutoFit/>
          </a:bodyPr>
          <a:lstStyle/>
          <a:p>
            <a:r>
              <a:rPr lang="fr-FR" sz="3600" dirty="0"/>
              <a:t>Les </a:t>
            </a:r>
            <a:r>
              <a:rPr lang="fr-FR" sz="3600" dirty="0" err="1"/>
              <a:t>Art’istopiques</a:t>
            </a:r>
            <a:r>
              <a:rPr lang="fr-FR" sz="3600" dirty="0"/>
              <a:t> - </a:t>
            </a:r>
            <a:r>
              <a:rPr lang="fr-FR" sz="3200" dirty="0"/>
              <a:t>Collège Lucien </a:t>
            </a:r>
            <a:r>
              <a:rPr lang="fr-FR" sz="3200" dirty="0" err="1"/>
              <a:t>Cézard</a:t>
            </a:r>
            <a:endParaRPr lang="fr-FR" sz="3600" dirty="0"/>
          </a:p>
        </p:txBody>
      </p:sp>
      <p:sp>
        <p:nvSpPr>
          <p:cNvPr id="5" name="Rectangle 4"/>
          <p:cNvSpPr/>
          <p:nvPr/>
        </p:nvSpPr>
        <p:spPr>
          <a:xfrm>
            <a:off x="2286000" y="2828836"/>
            <a:ext cx="4572000" cy="646331"/>
          </a:xfrm>
          <a:prstGeom prst="rect">
            <a:avLst/>
          </a:prstGeom>
        </p:spPr>
        <p:txBody>
          <a:bodyPr>
            <a:spAutoFit/>
          </a:bodyPr>
          <a:lstStyle/>
          <a:p>
            <a:br>
              <a:rPr lang="fr-FR" dirty="0"/>
            </a:br>
            <a:endParaRPr lang="fr-FR" dirty="0"/>
          </a:p>
        </p:txBody>
      </p:sp>
      <p:pic>
        <p:nvPicPr>
          <p:cNvPr id="156675" name="Picture 3"/>
          <p:cNvPicPr>
            <a:picLocks noChangeAspect="1" noChangeArrowheads="1"/>
          </p:cNvPicPr>
          <p:nvPr/>
        </p:nvPicPr>
        <p:blipFill>
          <a:blip r:embed="rId2" cstate="print"/>
          <a:srcRect l="24934" t="48677" r="61203" b="24486"/>
          <a:stretch>
            <a:fillRect/>
          </a:stretch>
        </p:blipFill>
        <p:spPr bwMode="auto">
          <a:xfrm>
            <a:off x="3244240" y="2530257"/>
            <a:ext cx="2865687" cy="3118981"/>
          </a:xfrm>
          <a:prstGeom prst="rect">
            <a:avLst/>
          </a:prstGeom>
          <a:ln>
            <a:headEnd/>
            <a:tailEnd/>
          </a:ln>
        </p:spPr>
        <p:style>
          <a:lnRef idx="1">
            <a:schemeClr val="dk1"/>
          </a:lnRef>
          <a:fillRef idx="3">
            <a:schemeClr val="dk1"/>
          </a:fillRef>
          <a:effectRef idx="2">
            <a:schemeClr val="dk1"/>
          </a:effectRef>
          <a:fontRef idx="minor">
            <a:schemeClr val="lt1"/>
          </a:fontRef>
        </p:style>
      </p:pic>
    </p:spTree>
    <p:extLst>
      <p:ext uri="{BB962C8B-B14F-4D97-AF65-F5344CB8AC3E}">
        <p14:creationId xmlns:p14="http://schemas.microsoft.com/office/powerpoint/2010/main" val="36468135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1"/>
          <p:cNvSpPr txBox="1">
            <a:spLocks/>
          </p:cNvSpPr>
          <p:nvPr/>
        </p:nvSpPr>
        <p:spPr>
          <a:xfrm>
            <a:off x="0" y="11358"/>
            <a:ext cx="9144000" cy="2673847"/>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6600" cap="all" dirty="0">
                <a:solidFill>
                  <a:srgbClr val="302C24">
                    <a:alpha val="15000"/>
                  </a:srgbClr>
                </a:solidFill>
                <a:latin typeface="Impact"/>
                <a:ea typeface="宋体"/>
                <a:cs typeface="Rockwell"/>
              </a:rPr>
              <a:t>Poule : Base de </a:t>
            </a:r>
            <a:r>
              <a:rPr lang="en-US" sz="6600" cap="all" dirty="0" err="1">
                <a:solidFill>
                  <a:srgbClr val="302C24">
                    <a:alpha val="15000"/>
                  </a:srgbClr>
                </a:solidFill>
                <a:latin typeface="Impact"/>
                <a:ea typeface="宋体"/>
                <a:cs typeface="Rockwell"/>
              </a:rPr>
              <a:t>loisirs</a:t>
            </a:r>
            <a:r>
              <a:rPr lang="en-US" sz="6600" cap="all" dirty="0">
                <a:solidFill>
                  <a:srgbClr val="302C24">
                    <a:alpha val="15000"/>
                  </a:srgbClr>
                </a:solidFill>
                <a:latin typeface="Impact"/>
                <a:ea typeface="宋体"/>
                <a:cs typeface="Rockwell"/>
              </a:rPr>
              <a:t> de bois-le-</a:t>
            </a:r>
            <a:r>
              <a:rPr lang="en-US" sz="6600" cap="all" dirty="0" err="1">
                <a:solidFill>
                  <a:srgbClr val="302C24">
                    <a:alpha val="15000"/>
                  </a:srgbClr>
                </a:solidFill>
                <a:latin typeface="Impact"/>
                <a:ea typeface="宋体"/>
                <a:cs typeface="Rockwell"/>
              </a:rPr>
              <a:t>roi</a:t>
            </a:r>
            <a:endParaRPr lang="en-US" sz="6600" cap="all" dirty="0">
              <a:solidFill>
                <a:srgbClr val="302C24">
                  <a:alpha val="15000"/>
                </a:srgbClr>
              </a:solidFill>
              <a:effectLst/>
              <a:latin typeface="Impact"/>
              <a:ea typeface="宋体"/>
              <a:cs typeface="Rockwell"/>
            </a:endParaRPr>
          </a:p>
        </p:txBody>
      </p:sp>
      <p:pic>
        <p:nvPicPr>
          <p:cNvPr id="11266" name="Picture 2" descr="https://tse2.mm.bing.net/th?id=OIP.Ydqz9aM8nt2n7lDfZs9n1gHaE7&amp;pid=Api"/>
          <p:cNvPicPr>
            <a:picLocks noChangeAspect="1" noChangeArrowheads="1"/>
          </p:cNvPicPr>
          <p:nvPr/>
        </p:nvPicPr>
        <p:blipFill>
          <a:blip r:embed="rId2" cstate="print"/>
          <a:srcRect t="8613" b="19163"/>
          <a:stretch>
            <a:fillRect/>
          </a:stretch>
        </p:blipFill>
        <p:spPr bwMode="auto">
          <a:xfrm>
            <a:off x="168101" y="4835046"/>
            <a:ext cx="3865280" cy="1855227"/>
          </a:xfrm>
          <a:prstGeom prst="rect">
            <a:avLst/>
          </a:prstGeom>
        </p:spPr>
        <p:style>
          <a:lnRef idx="1">
            <a:schemeClr val="dk1"/>
          </a:lnRef>
          <a:fillRef idx="3">
            <a:schemeClr val="dk1"/>
          </a:fillRef>
          <a:effectRef idx="2">
            <a:schemeClr val="dk1"/>
          </a:effectRef>
          <a:fontRef idx="minor">
            <a:schemeClr val="lt1"/>
          </a:fontRef>
        </p:style>
      </p:pic>
      <p:pic>
        <p:nvPicPr>
          <p:cNvPr id="11268" name="Picture 4" descr="https://tse1.mm.bing.net/th?id=OIP.Au1UNmTr_pXjDYMs41YkdAHaD6&amp;pid=Api"/>
          <p:cNvPicPr>
            <a:picLocks noChangeAspect="1" noChangeArrowheads="1"/>
          </p:cNvPicPr>
          <p:nvPr/>
        </p:nvPicPr>
        <p:blipFill>
          <a:blip r:embed="rId3" cstate="print"/>
          <a:srcRect t="15808"/>
          <a:stretch>
            <a:fillRect/>
          </a:stretch>
        </p:blipFill>
        <p:spPr bwMode="auto">
          <a:xfrm>
            <a:off x="4196219" y="4576647"/>
            <a:ext cx="4759890" cy="2113626"/>
          </a:xfrm>
          <a:prstGeom prst="rect">
            <a:avLst/>
          </a:prstGeom>
        </p:spPr>
        <p:style>
          <a:lnRef idx="1">
            <a:schemeClr val="dk1"/>
          </a:lnRef>
          <a:fillRef idx="3">
            <a:schemeClr val="dk1"/>
          </a:fillRef>
          <a:effectRef idx="2">
            <a:schemeClr val="dk1"/>
          </a:effectRef>
          <a:fontRef idx="minor">
            <a:schemeClr val="lt1"/>
          </a:fontRef>
        </p:style>
      </p:pic>
      <p:sp>
        <p:nvSpPr>
          <p:cNvPr id="6" name="ZoneTexte 5"/>
          <p:cNvSpPr txBox="1"/>
          <p:nvPr/>
        </p:nvSpPr>
        <p:spPr>
          <a:xfrm>
            <a:off x="1415441" y="2066795"/>
            <a:ext cx="6651321" cy="2246769"/>
          </a:xfrm>
          <a:prstGeom prst="rect">
            <a:avLst/>
          </a:prstGeom>
          <a:noFill/>
        </p:spPr>
        <p:txBody>
          <a:bodyPr wrap="square" rtlCol="0">
            <a:spAutoFit/>
          </a:bodyPr>
          <a:lstStyle/>
          <a:p>
            <a:pPr algn="ctr"/>
            <a:r>
              <a:rPr lang="fr-FR" sz="2800" b="1" dirty="0"/>
              <a:t>Sortez vos parasols et laissez vous bercer </a:t>
            </a:r>
          </a:p>
          <a:p>
            <a:pPr algn="ctr"/>
            <a:r>
              <a:rPr lang="fr-FR" sz="2800" b="1" dirty="0"/>
              <a:t>Par les rayons de soleil que vous allez écouter</a:t>
            </a:r>
          </a:p>
          <a:p>
            <a:pPr algn="ctr"/>
            <a:r>
              <a:rPr lang="fr-FR" sz="2800" b="1" dirty="0"/>
              <a:t>Plongez dans ce lac les yeux fermés</a:t>
            </a:r>
          </a:p>
          <a:p>
            <a:pPr algn="ctr"/>
            <a:r>
              <a:rPr lang="fr-FR" sz="2800" b="1" dirty="0"/>
              <a:t>Dans un coin de votre tête vous pourrez vous reposer </a:t>
            </a:r>
          </a:p>
        </p:txBody>
      </p:sp>
    </p:spTree>
    <p:extLst>
      <p:ext uri="{BB962C8B-B14F-4D97-AF65-F5344CB8AC3E}">
        <p14:creationId xmlns:p14="http://schemas.microsoft.com/office/powerpoint/2010/main" val="3487074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1"/>
          <p:cNvSpPr txBox="1">
            <a:spLocks/>
          </p:cNvSpPr>
          <p:nvPr/>
        </p:nvSpPr>
        <p:spPr>
          <a:xfrm>
            <a:off x="-217218" y="-167114"/>
            <a:ext cx="9724639" cy="1480062"/>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1500" cap="all" dirty="0">
                <a:solidFill>
                  <a:srgbClr val="302C24">
                    <a:alpha val="15000"/>
                  </a:srgbClr>
                </a:solidFill>
                <a:latin typeface="Impact"/>
                <a:ea typeface="宋体"/>
                <a:cs typeface="Rockwell"/>
              </a:rPr>
              <a:t>Notre </a:t>
            </a:r>
            <a:r>
              <a:rPr lang="en-US" sz="11500" cap="all" dirty="0" err="1">
                <a:solidFill>
                  <a:srgbClr val="302C24">
                    <a:alpha val="15000"/>
                  </a:srgbClr>
                </a:solidFill>
                <a:latin typeface="Impact"/>
                <a:ea typeface="宋体"/>
                <a:cs typeface="Rockwell"/>
              </a:rPr>
              <a:t>equipe</a:t>
            </a:r>
            <a:endParaRPr lang="en-US" sz="8000" cap="all" dirty="0">
              <a:solidFill>
                <a:srgbClr val="302C24">
                  <a:alpha val="15000"/>
                </a:srgbClr>
              </a:solidFill>
              <a:latin typeface="Impact"/>
              <a:ea typeface="宋体"/>
              <a:cs typeface="Rockwell"/>
            </a:endParaRPr>
          </a:p>
          <a:p>
            <a:pPr algn="ctr">
              <a:spcAft>
                <a:spcPts val="0"/>
              </a:spcAft>
            </a:pPr>
            <a:r>
              <a:rPr lang="en-US" sz="12000" cap="all" dirty="0">
                <a:solidFill>
                  <a:srgbClr val="302C24">
                    <a:alpha val="15000"/>
                  </a:srgbClr>
                </a:solidFill>
                <a:latin typeface="Impact"/>
                <a:ea typeface="宋体"/>
                <a:cs typeface="Rockwell"/>
              </a:rPr>
              <a:t> </a:t>
            </a:r>
            <a:r>
              <a:rPr lang="en-US" sz="12000" cap="all" dirty="0">
                <a:solidFill>
                  <a:srgbClr val="302C24">
                    <a:alpha val="15000"/>
                  </a:srgbClr>
                </a:solidFill>
                <a:effectLst/>
                <a:latin typeface="Impact"/>
                <a:ea typeface="宋体"/>
                <a:cs typeface="Rockwell"/>
              </a:rPr>
              <a:t> </a:t>
            </a:r>
            <a:endParaRPr lang="en-US" sz="12000" cap="all" dirty="0">
              <a:solidFill>
                <a:srgbClr val="302C24">
                  <a:alpha val="15000"/>
                </a:srgbClr>
              </a:solidFill>
              <a:latin typeface="Impact"/>
              <a:ea typeface="宋体"/>
              <a:cs typeface="Rockwell"/>
            </a:endParaRPr>
          </a:p>
          <a:p>
            <a:pPr algn="ctr">
              <a:spcAft>
                <a:spcPts val="0"/>
              </a:spcAft>
            </a:pPr>
            <a:r>
              <a:rPr lang="en-US" sz="8800" cap="all" dirty="0">
                <a:solidFill>
                  <a:srgbClr val="302C24">
                    <a:alpha val="15000"/>
                  </a:srgbClr>
                </a:solidFill>
                <a:latin typeface="Impact"/>
                <a:ea typeface="宋体"/>
                <a:cs typeface="Rockwell"/>
              </a:rPr>
              <a:t>                                             </a:t>
            </a:r>
            <a:endParaRPr lang="fr-FR" sz="8000" cap="all" dirty="0">
              <a:solidFill>
                <a:srgbClr val="302C24">
                  <a:alpha val="15000"/>
                </a:srgbClr>
              </a:solidFill>
              <a:effectLst/>
              <a:latin typeface="Impact"/>
              <a:ea typeface="宋体"/>
              <a:cs typeface="Rockwell"/>
            </a:endParaRPr>
          </a:p>
        </p:txBody>
      </p:sp>
      <p:sp>
        <p:nvSpPr>
          <p:cNvPr id="5" name="Rectangle 4"/>
          <p:cNvSpPr/>
          <p:nvPr/>
        </p:nvSpPr>
        <p:spPr>
          <a:xfrm>
            <a:off x="452087" y="3872473"/>
            <a:ext cx="8525072" cy="2862323"/>
          </a:xfrm>
          <a:prstGeom prst="rect">
            <a:avLst/>
          </a:prstGeom>
        </p:spPr>
        <p:txBody>
          <a:bodyPr wrap="square">
            <a:spAutoFit/>
          </a:bodyPr>
          <a:lstStyle/>
          <a:p>
            <a:pPr algn="ctr"/>
            <a:r>
              <a:rPr lang="fr-FR" b="1" dirty="0"/>
              <a:t>Auteur/interprète/Animateur des ateliers </a:t>
            </a:r>
            <a:r>
              <a:rPr lang="fr-FR" b="1" dirty="0" err="1"/>
              <a:t>slam</a:t>
            </a:r>
            <a:r>
              <a:rPr lang="fr-FR" b="1" dirty="0"/>
              <a:t>/Coach des équipes et présentateur du Grand </a:t>
            </a:r>
            <a:r>
              <a:rPr lang="fr-FR" b="1" dirty="0" err="1"/>
              <a:t>Slam</a:t>
            </a:r>
            <a:r>
              <a:rPr lang="fr-FR" b="1" dirty="0"/>
              <a:t> du 77.</a:t>
            </a:r>
          </a:p>
          <a:p>
            <a:pPr algn="ctr"/>
            <a:r>
              <a:rPr lang="fr-FR" b="1" dirty="0"/>
              <a:t>Vainqueur du Grand </a:t>
            </a:r>
            <a:r>
              <a:rPr lang="fr-FR" b="1" dirty="0" err="1"/>
              <a:t>Slam</a:t>
            </a:r>
            <a:r>
              <a:rPr lang="fr-FR" b="1" dirty="0"/>
              <a:t> national 2016</a:t>
            </a:r>
          </a:p>
          <a:p>
            <a:pPr algn="ctr"/>
            <a:r>
              <a:rPr lang="fr-FR" b="1" dirty="0"/>
              <a:t>Vainqueur du Grand </a:t>
            </a:r>
            <a:r>
              <a:rPr lang="fr-FR" b="1" dirty="0" err="1"/>
              <a:t>Slam</a:t>
            </a:r>
            <a:r>
              <a:rPr lang="fr-FR" b="1" dirty="0"/>
              <a:t> National par équipe en 2013, 2016, 2017</a:t>
            </a:r>
          </a:p>
          <a:p>
            <a:pPr algn="ctr"/>
            <a:r>
              <a:rPr lang="fr-FR" b="1" dirty="0"/>
              <a:t>Finaliste des Championnats d’Europe de </a:t>
            </a:r>
            <a:r>
              <a:rPr lang="fr-FR" b="1" dirty="0" err="1"/>
              <a:t>Slam</a:t>
            </a:r>
            <a:r>
              <a:rPr lang="fr-FR" b="1" dirty="0"/>
              <a:t> de poésie 2017 </a:t>
            </a:r>
          </a:p>
          <a:p>
            <a:pPr algn="ctr"/>
            <a:r>
              <a:rPr lang="fr-FR" b="1" dirty="0"/>
              <a:t>Demi finaliste de la coupe du monde 2017</a:t>
            </a:r>
          </a:p>
          <a:p>
            <a:pPr algn="just"/>
            <a:r>
              <a:rPr lang="fr-FR" dirty="0"/>
              <a:t> </a:t>
            </a:r>
          </a:p>
          <a:p>
            <a:pPr algn="just"/>
            <a:r>
              <a:rPr lang="fr-FR" dirty="0"/>
              <a:t>Ce poète participe aux scènes de </a:t>
            </a:r>
            <a:r>
              <a:rPr lang="fr-FR" dirty="0" err="1"/>
              <a:t>slam</a:t>
            </a:r>
            <a:r>
              <a:rPr lang="fr-FR" dirty="0"/>
              <a:t> mais également aux scènes de poésie. </a:t>
            </a:r>
          </a:p>
          <a:p>
            <a:pPr algn="just"/>
            <a:r>
              <a:rPr lang="fr-FR" dirty="0"/>
              <a:t>Invité d’honneur du Festival de poésie de La Guadeloupe, et du Festival de poésie partagée </a:t>
            </a:r>
          </a:p>
          <a:p>
            <a:pPr algn="just"/>
            <a:r>
              <a:rPr lang="fr-FR" dirty="0"/>
              <a:t>de La Ciotat.</a:t>
            </a:r>
          </a:p>
        </p:txBody>
      </p:sp>
      <p:sp>
        <p:nvSpPr>
          <p:cNvPr id="6" name="Text Box 21"/>
          <p:cNvSpPr txBox="1">
            <a:spLocks/>
          </p:cNvSpPr>
          <p:nvPr/>
        </p:nvSpPr>
        <p:spPr>
          <a:xfrm>
            <a:off x="234869" y="798917"/>
            <a:ext cx="9724639" cy="2749962"/>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endParaRPr lang="en-US" sz="9600" cap="all" dirty="0">
              <a:solidFill>
                <a:srgbClr val="302C24">
                  <a:alpha val="15000"/>
                </a:srgbClr>
              </a:solidFill>
              <a:latin typeface="Impact"/>
              <a:ea typeface="宋体"/>
              <a:cs typeface="Rockwell"/>
            </a:endParaRPr>
          </a:p>
          <a:p>
            <a:pPr>
              <a:spcAft>
                <a:spcPts val="0"/>
              </a:spcAft>
            </a:pPr>
            <a:r>
              <a:rPr lang="en-US" sz="8000" cap="all" dirty="0">
                <a:solidFill>
                  <a:srgbClr val="302C24">
                    <a:alpha val="15000"/>
                  </a:srgbClr>
                </a:solidFill>
                <a:latin typeface="Impact"/>
                <a:ea typeface="宋体"/>
                <a:cs typeface="Rockwell"/>
              </a:rPr>
              <a:t>Lord </a:t>
            </a:r>
            <a:r>
              <a:rPr lang="en-US" sz="8000" cap="all" dirty="0" err="1">
                <a:solidFill>
                  <a:srgbClr val="302C24">
                    <a:alpha val="15000"/>
                  </a:srgbClr>
                </a:solidFill>
                <a:latin typeface="Impact"/>
                <a:ea typeface="宋体"/>
                <a:cs typeface="Rockwell"/>
              </a:rPr>
              <a:t>myke</a:t>
            </a:r>
            <a:r>
              <a:rPr lang="en-US" sz="8000" cap="all" dirty="0">
                <a:solidFill>
                  <a:srgbClr val="302C24">
                    <a:alpha val="15000"/>
                  </a:srgbClr>
                </a:solidFill>
                <a:latin typeface="Impact"/>
                <a:ea typeface="宋体"/>
                <a:cs typeface="Rockwell"/>
              </a:rPr>
              <a:t> jam</a:t>
            </a:r>
            <a:r>
              <a:rPr lang="en-US" sz="6600" cap="all" dirty="0">
                <a:solidFill>
                  <a:srgbClr val="302C24">
                    <a:alpha val="15000"/>
                  </a:srgbClr>
                </a:solidFill>
                <a:latin typeface="Impact"/>
                <a:ea typeface="宋体"/>
                <a:cs typeface="Rockwell"/>
              </a:rPr>
              <a:t> </a:t>
            </a:r>
          </a:p>
          <a:p>
            <a:pPr algn="ctr">
              <a:spcAft>
                <a:spcPts val="0"/>
              </a:spcAft>
            </a:pPr>
            <a:r>
              <a:rPr lang="en-US" sz="12000" cap="all" dirty="0">
                <a:solidFill>
                  <a:srgbClr val="302C24">
                    <a:alpha val="15000"/>
                  </a:srgbClr>
                </a:solidFill>
                <a:latin typeface="Impact"/>
                <a:ea typeface="宋体"/>
                <a:cs typeface="Rockwell"/>
              </a:rPr>
              <a:t> </a:t>
            </a:r>
            <a:r>
              <a:rPr lang="en-US" sz="12000" cap="all" dirty="0">
                <a:solidFill>
                  <a:srgbClr val="302C24">
                    <a:alpha val="15000"/>
                  </a:srgbClr>
                </a:solidFill>
                <a:effectLst/>
                <a:latin typeface="Impact"/>
                <a:ea typeface="宋体"/>
                <a:cs typeface="Rockwell"/>
              </a:rPr>
              <a:t> </a:t>
            </a:r>
            <a:endParaRPr lang="en-US" sz="12000" cap="all" dirty="0">
              <a:solidFill>
                <a:srgbClr val="302C24">
                  <a:alpha val="15000"/>
                </a:srgbClr>
              </a:solidFill>
              <a:latin typeface="Impact"/>
              <a:ea typeface="宋体"/>
              <a:cs typeface="Rockwell"/>
            </a:endParaRPr>
          </a:p>
          <a:p>
            <a:pPr algn="ctr">
              <a:spcAft>
                <a:spcPts val="0"/>
              </a:spcAft>
            </a:pPr>
            <a:r>
              <a:rPr lang="en-US" sz="8800" cap="all" dirty="0">
                <a:solidFill>
                  <a:srgbClr val="302C24">
                    <a:alpha val="15000"/>
                  </a:srgbClr>
                </a:solidFill>
                <a:latin typeface="Impact"/>
                <a:ea typeface="宋体"/>
                <a:cs typeface="Rockwell"/>
              </a:rPr>
              <a:t>                                             </a:t>
            </a:r>
            <a:endParaRPr lang="fr-FR" sz="8000" cap="all" dirty="0">
              <a:solidFill>
                <a:srgbClr val="302C24">
                  <a:alpha val="15000"/>
                </a:srgbClr>
              </a:solidFill>
              <a:effectLst/>
              <a:latin typeface="Impact"/>
              <a:ea typeface="宋体"/>
              <a:cs typeface="Rockwell"/>
            </a:endParaRPr>
          </a:p>
        </p:txBody>
      </p:sp>
      <p:pic>
        <p:nvPicPr>
          <p:cNvPr id="2" name="Image 1" descr="31699056_1873112426092185_5912118557067444224_n.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681430" y="1560015"/>
            <a:ext cx="2178766" cy="21787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79319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a:solidFill>
                  <a:srgbClr val="302C24">
                    <a:alpha val="15000"/>
                  </a:srgbClr>
                </a:solidFill>
                <a:latin typeface="Impact"/>
                <a:ea typeface="宋体"/>
                <a:cs typeface="Rockwell"/>
              </a:rPr>
              <a:t>INDIVIDUEL</a:t>
            </a:r>
            <a:endParaRPr lang="en-US" sz="12000" cap="all" dirty="0">
              <a:solidFill>
                <a:srgbClr val="302C24">
                  <a:alpha val="15000"/>
                </a:srgbClr>
              </a:solidFill>
              <a:effectLst/>
              <a:latin typeface="Impact"/>
              <a:ea typeface="宋体"/>
              <a:cs typeface="Rockwell"/>
            </a:endParaRPr>
          </a:p>
        </p:txBody>
      </p:sp>
      <p:sp>
        <p:nvSpPr>
          <p:cNvPr id="5" name="ZoneTexte 4"/>
          <p:cNvSpPr txBox="1"/>
          <p:nvPr/>
        </p:nvSpPr>
        <p:spPr>
          <a:xfrm>
            <a:off x="1250786" y="1415441"/>
            <a:ext cx="8176735" cy="923330"/>
          </a:xfrm>
          <a:prstGeom prst="rect">
            <a:avLst/>
          </a:prstGeom>
          <a:noFill/>
        </p:spPr>
        <p:txBody>
          <a:bodyPr wrap="square" rtlCol="0">
            <a:spAutoFit/>
          </a:bodyPr>
          <a:lstStyle/>
          <a:p>
            <a:r>
              <a:rPr lang="fr-FR" sz="3600" dirty="0"/>
              <a:t>Mahmoud</a:t>
            </a:r>
            <a:r>
              <a:rPr lang="fr-FR" dirty="0"/>
              <a:t> – </a:t>
            </a:r>
            <a:r>
              <a:rPr lang="fr-FR" sz="3200" dirty="0"/>
              <a:t>Collège André Malraux</a:t>
            </a:r>
          </a:p>
          <a:p>
            <a:endParaRPr lang="fr-FR" dirty="0"/>
          </a:p>
        </p:txBody>
      </p:sp>
      <p:pic>
        <p:nvPicPr>
          <p:cNvPr id="6" name="Image 5" descr="F:\SLAM\SLAM 2018-2019\IMG_20190510_112214.jpg"/>
          <p:cNvPicPr/>
          <p:nvPr/>
        </p:nvPicPr>
        <p:blipFill>
          <a:blip r:embed="rId2" cstate="print"/>
          <a:srcRect t="17459"/>
          <a:stretch>
            <a:fillRect/>
          </a:stretch>
        </p:blipFill>
        <p:spPr bwMode="auto">
          <a:xfrm>
            <a:off x="2890446" y="2567836"/>
            <a:ext cx="3385094" cy="3731598"/>
          </a:xfrm>
          <a:prstGeom prst="rect">
            <a:avLst/>
          </a:prstGeom>
          <a:ln/>
        </p:spPr>
        <p:style>
          <a:lnRef idx="1">
            <a:schemeClr val="dk1"/>
          </a:lnRef>
          <a:fillRef idx="3">
            <a:schemeClr val="dk1"/>
          </a:fillRef>
          <a:effectRef idx="2">
            <a:schemeClr val="dk1"/>
          </a:effectRef>
          <a:fontRef idx="minor">
            <a:schemeClr val="lt1"/>
          </a:fontRef>
        </p:style>
      </p:pic>
    </p:spTree>
    <p:extLst>
      <p:ext uri="{BB962C8B-B14F-4D97-AF65-F5344CB8AC3E}">
        <p14:creationId xmlns:p14="http://schemas.microsoft.com/office/powerpoint/2010/main" val="26636655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a:solidFill>
                  <a:srgbClr val="302C24">
                    <a:alpha val="15000"/>
                  </a:srgbClr>
                </a:solidFill>
                <a:latin typeface="Impact"/>
                <a:ea typeface="宋体"/>
                <a:cs typeface="Rockwell"/>
              </a:rPr>
              <a:t>INDIVIDUEL</a:t>
            </a:r>
            <a:endParaRPr lang="en-US" sz="12000" cap="all" dirty="0">
              <a:solidFill>
                <a:srgbClr val="302C24">
                  <a:alpha val="15000"/>
                </a:srgbClr>
              </a:solidFill>
              <a:effectLst/>
              <a:latin typeface="Impact"/>
              <a:ea typeface="宋体"/>
              <a:cs typeface="Rockwell"/>
            </a:endParaRPr>
          </a:p>
        </p:txBody>
      </p:sp>
      <p:sp>
        <p:nvSpPr>
          <p:cNvPr id="5" name="ZoneTexte 4"/>
          <p:cNvSpPr txBox="1"/>
          <p:nvPr/>
        </p:nvSpPr>
        <p:spPr>
          <a:xfrm>
            <a:off x="1250786" y="1415441"/>
            <a:ext cx="8176735" cy="923330"/>
          </a:xfrm>
          <a:prstGeom prst="rect">
            <a:avLst/>
          </a:prstGeom>
          <a:noFill/>
        </p:spPr>
        <p:txBody>
          <a:bodyPr wrap="square" rtlCol="0">
            <a:spAutoFit/>
          </a:bodyPr>
          <a:lstStyle/>
          <a:p>
            <a:r>
              <a:rPr lang="fr-FR" sz="3600" dirty="0"/>
              <a:t>Georges</a:t>
            </a:r>
            <a:r>
              <a:rPr lang="fr-FR" dirty="0"/>
              <a:t> – </a:t>
            </a:r>
            <a:r>
              <a:rPr lang="fr-FR" sz="3200" dirty="0"/>
              <a:t>Collège André Malraux</a:t>
            </a:r>
          </a:p>
          <a:p>
            <a:endParaRPr lang="fr-FR" dirty="0"/>
          </a:p>
        </p:txBody>
      </p:sp>
      <p:pic>
        <p:nvPicPr>
          <p:cNvPr id="7" name="Image 6" descr="C:\Users\pascale\Desktop\4ème\EPI\2018-2019\grand slam du 77\Resized_20190510_141655_9589.jpg"/>
          <p:cNvPicPr/>
          <p:nvPr/>
        </p:nvPicPr>
        <p:blipFill>
          <a:blip r:embed="rId2" cstate="print"/>
          <a:srcRect t="4989" b="12611"/>
          <a:stretch>
            <a:fillRect/>
          </a:stretch>
        </p:blipFill>
        <p:spPr bwMode="auto">
          <a:xfrm>
            <a:off x="2628248" y="2601817"/>
            <a:ext cx="3509506" cy="3723826"/>
          </a:xfrm>
          <a:prstGeom prst="rect">
            <a:avLst/>
          </a:prstGeom>
          <a:ln/>
        </p:spPr>
        <p:style>
          <a:lnRef idx="1">
            <a:schemeClr val="dk1"/>
          </a:lnRef>
          <a:fillRef idx="3">
            <a:schemeClr val="dk1"/>
          </a:fillRef>
          <a:effectRef idx="2">
            <a:schemeClr val="dk1"/>
          </a:effectRef>
          <a:fontRef idx="minor">
            <a:schemeClr val="lt1"/>
          </a:fontRef>
        </p:style>
      </p:pic>
    </p:spTree>
    <p:extLst>
      <p:ext uri="{BB962C8B-B14F-4D97-AF65-F5344CB8AC3E}">
        <p14:creationId xmlns:p14="http://schemas.microsoft.com/office/powerpoint/2010/main" val="26636655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a:solidFill>
                  <a:srgbClr val="302C24">
                    <a:alpha val="15000"/>
                  </a:srgbClr>
                </a:solidFill>
                <a:latin typeface="Impact"/>
                <a:ea typeface="宋体"/>
                <a:cs typeface="Rockwell"/>
              </a:rPr>
              <a:t>INDIVIDUEL</a:t>
            </a:r>
            <a:endParaRPr lang="en-US" sz="12000" cap="all" dirty="0">
              <a:solidFill>
                <a:srgbClr val="302C24">
                  <a:alpha val="15000"/>
                </a:srgbClr>
              </a:solidFill>
              <a:effectLst/>
              <a:latin typeface="Impact"/>
              <a:ea typeface="宋体"/>
              <a:cs typeface="Rockwell"/>
            </a:endParaRPr>
          </a:p>
        </p:txBody>
      </p:sp>
      <p:sp>
        <p:nvSpPr>
          <p:cNvPr id="5" name="ZoneTexte 4"/>
          <p:cNvSpPr txBox="1"/>
          <p:nvPr/>
        </p:nvSpPr>
        <p:spPr>
          <a:xfrm>
            <a:off x="1250786" y="1415441"/>
            <a:ext cx="8176735" cy="923330"/>
          </a:xfrm>
          <a:prstGeom prst="rect">
            <a:avLst/>
          </a:prstGeom>
          <a:noFill/>
        </p:spPr>
        <p:txBody>
          <a:bodyPr wrap="square" rtlCol="0">
            <a:spAutoFit/>
          </a:bodyPr>
          <a:lstStyle/>
          <a:p>
            <a:r>
              <a:rPr lang="fr-FR" sz="3600" dirty="0"/>
              <a:t>Pauline </a:t>
            </a:r>
            <a:r>
              <a:rPr lang="fr-FR" dirty="0"/>
              <a:t>– </a:t>
            </a:r>
            <a:r>
              <a:rPr lang="fr-FR" sz="3200" dirty="0"/>
              <a:t>Collège André Malraux</a:t>
            </a:r>
          </a:p>
          <a:p>
            <a:endParaRPr lang="fr-FR" dirty="0"/>
          </a:p>
        </p:txBody>
      </p:sp>
      <p:pic>
        <p:nvPicPr>
          <p:cNvPr id="6" name="Image 5" descr="C:\Users\pascale\Desktop\4ème\EPI\2018-2019\grand slam du 77\Resized_20190510_141703_7760.jpg"/>
          <p:cNvPicPr/>
          <p:nvPr/>
        </p:nvPicPr>
        <p:blipFill>
          <a:blip r:embed="rId2" cstate="print"/>
          <a:srcRect t="17794"/>
          <a:stretch>
            <a:fillRect/>
          </a:stretch>
        </p:blipFill>
        <p:spPr bwMode="auto">
          <a:xfrm>
            <a:off x="2459799" y="2535941"/>
            <a:ext cx="3627850" cy="4027697"/>
          </a:xfrm>
          <a:prstGeom prst="rect">
            <a:avLst/>
          </a:prstGeom>
          <a:ln>
            <a:headEnd/>
            <a:tailEnd/>
          </a:ln>
        </p:spPr>
        <p:style>
          <a:lnRef idx="1">
            <a:schemeClr val="dk1"/>
          </a:lnRef>
          <a:fillRef idx="3">
            <a:schemeClr val="dk1"/>
          </a:fillRef>
          <a:effectRef idx="2">
            <a:schemeClr val="dk1"/>
          </a:effectRef>
          <a:fontRef idx="minor">
            <a:schemeClr val="lt1"/>
          </a:fontRef>
        </p:style>
      </p:pic>
    </p:spTree>
    <p:extLst>
      <p:ext uri="{BB962C8B-B14F-4D97-AF65-F5344CB8AC3E}">
        <p14:creationId xmlns:p14="http://schemas.microsoft.com/office/powerpoint/2010/main" val="26636655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a:solidFill>
                  <a:srgbClr val="302C24">
                    <a:alpha val="15000"/>
                  </a:srgbClr>
                </a:solidFill>
                <a:latin typeface="Impact"/>
                <a:ea typeface="宋体"/>
                <a:cs typeface="Rockwell"/>
              </a:rPr>
              <a:t>INDIVIDUEL</a:t>
            </a:r>
            <a:endParaRPr lang="en-US" sz="12000" cap="all" dirty="0">
              <a:solidFill>
                <a:srgbClr val="302C24">
                  <a:alpha val="15000"/>
                </a:srgbClr>
              </a:solidFill>
              <a:effectLst/>
              <a:latin typeface="Impact"/>
              <a:ea typeface="宋体"/>
              <a:cs typeface="Rockwell"/>
            </a:endParaRPr>
          </a:p>
        </p:txBody>
      </p:sp>
      <p:pic>
        <p:nvPicPr>
          <p:cNvPr id="3074" name="Picture 2" descr="C:\Users\Juliette\Downloads\IMG_3887.JPG"/>
          <p:cNvPicPr>
            <a:picLocks noChangeAspect="1" noChangeArrowheads="1"/>
          </p:cNvPicPr>
          <p:nvPr/>
        </p:nvPicPr>
        <p:blipFill>
          <a:blip r:embed="rId2" cstate="print"/>
          <a:srcRect l="4777" t="24983" r="37671"/>
          <a:stretch>
            <a:fillRect/>
          </a:stretch>
        </p:blipFill>
        <p:spPr bwMode="auto">
          <a:xfrm>
            <a:off x="2574760" y="2755726"/>
            <a:ext cx="3433880" cy="3356975"/>
          </a:xfrm>
          <a:prstGeom prst="rect">
            <a:avLst/>
          </a:prstGeom>
        </p:spPr>
        <p:style>
          <a:lnRef idx="1">
            <a:schemeClr val="dk1"/>
          </a:lnRef>
          <a:fillRef idx="3">
            <a:schemeClr val="dk1"/>
          </a:fillRef>
          <a:effectRef idx="2">
            <a:schemeClr val="dk1"/>
          </a:effectRef>
          <a:fontRef idx="minor">
            <a:schemeClr val="lt1"/>
          </a:fontRef>
        </p:style>
      </p:pic>
      <p:sp>
        <p:nvSpPr>
          <p:cNvPr id="5" name="ZoneTexte 4"/>
          <p:cNvSpPr txBox="1"/>
          <p:nvPr/>
        </p:nvSpPr>
        <p:spPr>
          <a:xfrm>
            <a:off x="608175" y="1415441"/>
            <a:ext cx="8176735" cy="892552"/>
          </a:xfrm>
          <a:prstGeom prst="rect">
            <a:avLst/>
          </a:prstGeom>
          <a:noFill/>
        </p:spPr>
        <p:txBody>
          <a:bodyPr wrap="square" rtlCol="0">
            <a:spAutoFit/>
          </a:bodyPr>
          <a:lstStyle/>
          <a:p>
            <a:r>
              <a:rPr lang="fr-FR" sz="3400" dirty="0" err="1"/>
              <a:t>Clem</a:t>
            </a:r>
            <a:r>
              <a:rPr lang="fr-FR" sz="3400" dirty="0"/>
              <a:t> </a:t>
            </a:r>
            <a:r>
              <a:rPr lang="fr-FR" sz="3400" dirty="0" err="1"/>
              <a:t>Cloum</a:t>
            </a:r>
            <a:r>
              <a:rPr lang="fr-FR" sz="3400" dirty="0"/>
              <a:t> le clown </a:t>
            </a:r>
            <a:r>
              <a:rPr lang="fr-FR" dirty="0"/>
              <a:t>– </a:t>
            </a:r>
            <a:r>
              <a:rPr lang="fr-FR" sz="2900" dirty="0"/>
              <a:t>Collège Les </a:t>
            </a:r>
            <a:r>
              <a:rPr lang="fr-FR" sz="2900" dirty="0" err="1"/>
              <a:t>Hyverneaux</a:t>
            </a:r>
            <a:r>
              <a:rPr lang="fr-FR" sz="2900" dirty="0"/>
              <a:t> </a:t>
            </a:r>
          </a:p>
          <a:p>
            <a:endParaRPr lang="fr-FR" dirty="0"/>
          </a:p>
        </p:txBody>
      </p:sp>
    </p:spTree>
    <p:extLst>
      <p:ext uri="{BB962C8B-B14F-4D97-AF65-F5344CB8AC3E}">
        <p14:creationId xmlns:p14="http://schemas.microsoft.com/office/powerpoint/2010/main" val="26636655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a:solidFill>
                  <a:srgbClr val="302C24">
                    <a:alpha val="15000"/>
                  </a:srgbClr>
                </a:solidFill>
                <a:latin typeface="Impact"/>
                <a:ea typeface="宋体"/>
                <a:cs typeface="Rockwell"/>
              </a:rPr>
              <a:t>INDIVIDUEL</a:t>
            </a:r>
            <a:endParaRPr lang="en-US" sz="12000" cap="all" dirty="0">
              <a:solidFill>
                <a:srgbClr val="302C24">
                  <a:alpha val="15000"/>
                </a:srgbClr>
              </a:solidFill>
              <a:effectLst/>
              <a:latin typeface="Impact"/>
              <a:ea typeface="宋体"/>
              <a:cs typeface="Rockwell"/>
            </a:endParaRPr>
          </a:p>
        </p:txBody>
      </p:sp>
      <p:pic>
        <p:nvPicPr>
          <p:cNvPr id="4098" name="Picture 2" descr="C:\Users\Juliette\Downloads\IMG_3886.JPG"/>
          <p:cNvPicPr>
            <a:picLocks noChangeAspect="1" noChangeArrowheads="1"/>
          </p:cNvPicPr>
          <p:nvPr/>
        </p:nvPicPr>
        <p:blipFill>
          <a:blip r:embed="rId2" cstate="print"/>
          <a:srcRect l="2226" t="19846" r="39212"/>
          <a:stretch>
            <a:fillRect/>
          </a:stretch>
        </p:blipFill>
        <p:spPr bwMode="auto">
          <a:xfrm>
            <a:off x="2605413" y="2683722"/>
            <a:ext cx="3657601" cy="3754656"/>
          </a:xfrm>
          <a:prstGeom prst="rect">
            <a:avLst/>
          </a:prstGeom>
        </p:spPr>
        <p:style>
          <a:lnRef idx="1">
            <a:schemeClr val="dk1"/>
          </a:lnRef>
          <a:fillRef idx="3">
            <a:schemeClr val="dk1"/>
          </a:fillRef>
          <a:effectRef idx="2">
            <a:schemeClr val="dk1"/>
          </a:effectRef>
          <a:fontRef idx="minor">
            <a:schemeClr val="lt1"/>
          </a:fontRef>
        </p:style>
      </p:pic>
      <p:sp>
        <p:nvSpPr>
          <p:cNvPr id="5" name="Rectangle 4"/>
          <p:cNvSpPr/>
          <p:nvPr/>
        </p:nvSpPr>
        <p:spPr>
          <a:xfrm>
            <a:off x="1772835" y="1402915"/>
            <a:ext cx="5429243" cy="646331"/>
          </a:xfrm>
          <a:prstGeom prst="rect">
            <a:avLst/>
          </a:prstGeom>
        </p:spPr>
        <p:txBody>
          <a:bodyPr wrap="none">
            <a:spAutoFit/>
          </a:bodyPr>
          <a:lstStyle/>
          <a:p>
            <a:r>
              <a:rPr lang="fr-FR" sz="3600" dirty="0" err="1"/>
              <a:t>Zetan</a:t>
            </a:r>
            <a:r>
              <a:rPr lang="fr-FR" sz="2000" dirty="0"/>
              <a:t> </a:t>
            </a:r>
            <a:r>
              <a:rPr lang="fr-FR" dirty="0"/>
              <a:t>– </a:t>
            </a:r>
            <a:r>
              <a:rPr lang="fr-FR" sz="3200" dirty="0"/>
              <a:t>Collège Les </a:t>
            </a:r>
            <a:r>
              <a:rPr lang="fr-FR" sz="3200" dirty="0" err="1"/>
              <a:t>Hyverneaux</a:t>
            </a:r>
            <a:r>
              <a:rPr lang="fr-FR" sz="3200" dirty="0"/>
              <a:t> </a:t>
            </a:r>
          </a:p>
        </p:txBody>
      </p:sp>
    </p:spTree>
    <p:extLst>
      <p:ext uri="{BB962C8B-B14F-4D97-AF65-F5344CB8AC3E}">
        <p14:creationId xmlns:p14="http://schemas.microsoft.com/office/powerpoint/2010/main" val="26636655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a:solidFill>
                  <a:srgbClr val="302C24">
                    <a:alpha val="15000"/>
                  </a:srgbClr>
                </a:solidFill>
                <a:latin typeface="Impact"/>
                <a:ea typeface="宋体"/>
                <a:cs typeface="Rockwell"/>
              </a:rPr>
              <a:t>INDIVIDUEL</a:t>
            </a:r>
            <a:endParaRPr lang="en-US" sz="12000" cap="all" dirty="0">
              <a:solidFill>
                <a:srgbClr val="302C24">
                  <a:alpha val="15000"/>
                </a:srgbClr>
              </a:solidFill>
              <a:effectLst/>
              <a:latin typeface="Impact"/>
              <a:ea typeface="宋体"/>
              <a:cs typeface="Rockwell"/>
            </a:endParaRPr>
          </a:p>
        </p:txBody>
      </p:sp>
      <p:pic>
        <p:nvPicPr>
          <p:cNvPr id="118786" name="Picture 2" descr="https://lh4.googleusercontent.com/vGkFw5Rh73DnOJZ6Rc3o10hSjcE-d3aMt55of32NppAeLydpeozj9Hx-JIajbbzKtWWA8TOR5gQAvUQm1qiZUbwuBx3RxGmieCDAbQYuIoloMPjTBxBq-E2YX_oE34d6vjZ8VU3Z"/>
          <p:cNvPicPr>
            <a:picLocks noChangeAspect="1" noChangeArrowheads="1"/>
          </p:cNvPicPr>
          <p:nvPr/>
        </p:nvPicPr>
        <p:blipFill>
          <a:blip r:embed="rId2" cstate="print"/>
          <a:srcRect t="18519" b="31992"/>
          <a:stretch>
            <a:fillRect/>
          </a:stretch>
        </p:blipFill>
        <p:spPr bwMode="auto">
          <a:xfrm>
            <a:off x="896273" y="14155838"/>
            <a:ext cx="1809349" cy="1589377"/>
          </a:xfrm>
          <a:prstGeom prst="rect">
            <a:avLst/>
          </a:prstGeom>
          <a:noFill/>
          <a:ln>
            <a:noFill/>
          </a:ln>
        </p:spPr>
      </p:pic>
      <p:sp>
        <p:nvSpPr>
          <p:cNvPr id="7" name="ZoneTexte 6"/>
          <p:cNvSpPr txBox="1"/>
          <p:nvPr/>
        </p:nvSpPr>
        <p:spPr>
          <a:xfrm>
            <a:off x="1134267" y="1365337"/>
            <a:ext cx="8617907" cy="646331"/>
          </a:xfrm>
          <a:prstGeom prst="rect">
            <a:avLst/>
          </a:prstGeom>
          <a:noFill/>
        </p:spPr>
        <p:txBody>
          <a:bodyPr wrap="square" rtlCol="0">
            <a:spAutoFit/>
          </a:bodyPr>
          <a:lstStyle/>
          <a:p>
            <a:r>
              <a:rPr lang="fr-FR" sz="3600" dirty="0"/>
              <a:t>Le Gamin - </a:t>
            </a:r>
            <a:r>
              <a:rPr lang="fr-FR" sz="3200" dirty="0"/>
              <a:t>Collège Le Noyer Marchand</a:t>
            </a:r>
            <a:endParaRPr lang="fr-FR" sz="3600" dirty="0"/>
          </a:p>
        </p:txBody>
      </p:sp>
      <p:pic>
        <p:nvPicPr>
          <p:cNvPr id="123906" name="Picture 2" descr="https://lh6.googleusercontent.com/cBb0b9kuprAJp0M6ef0CW6CV4WQF0J1YCDz0MotITwpSfxUsrFkwu3qtMVY9v_iEnv_3JG3_HJFpvvNyhfwbeFCjPHsKMFnPmDYvSJ-d3BLtT99kx4qxn9Pi5nhgW657fH4RGVJL"/>
          <p:cNvPicPr>
            <a:picLocks noChangeAspect="1" noChangeArrowheads="1"/>
          </p:cNvPicPr>
          <p:nvPr/>
        </p:nvPicPr>
        <p:blipFill>
          <a:blip r:embed="rId3" cstate="print"/>
          <a:srcRect t="10545" b="33811"/>
          <a:stretch>
            <a:fillRect/>
          </a:stretch>
        </p:blipFill>
        <p:spPr bwMode="auto">
          <a:xfrm>
            <a:off x="345127" y="3351953"/>
            <a:ext cx="4075646" cy="3023795"/>
          </a:xfrm>
          <a:prstGeom prst="rect">
            <a:avLst/>
          </a:prstGeom>
          <a:ln/>
        </p:spPr>
        <p:style>
          <a:lnRef idx="1">
            <a:schemeClr val="dk1"/>
          </a:lnRef>
          <a:fillRef idx="3">
            <a:schemeClr val="dk1"/>
          </a:fillRef>
          <a:effectRef idx="2">
            <a:schemeClr val="dk1"/>
          </a:effectRef>
          <a:fontRef idx="minor">
            <a:schemeClr val="lt1"/>
          </a:fontRef>
        </p:style>
      </p:pic>
      <p:sp>
        <p:nvSpPr>
          <p:cNvPr id="6" name="Rectangle 5"/>
          <p:cNvSpPr/>
          <p:nvPr/>
        </p:nvSpPr>
        <p:spPr>
          <a:xfrm>
            <a:off x="4420773" y="3351953"/>
            <a:ext cx="4572000" cy="3231654"/>
          </a:xfrm>
          <a:prstGeom prst="rect">
            <a:avLst/>
          </a:prstGeom>
        </p:spPr>
        <p:txBody>
          <a:bodyPr>
            <a:spAutoFit/>
          </a:bodyPr>
          <a:lstStyle/>
          <a:p>
            <a:pPr algn="ctr"/>
            <a:r>
              <a:rPr lang="fr-FR" sz="2400" b="1" dirty="0"/>
              <a:t>"Il vient d'un monde peuplé de licornes, imaginaires</a:t>
            </a:r>
          </a:p>
          <a:p>
            <a:pPr algn="ctr"/>
            <a:r>
              <a:rPr lang="fr-FR" sz="2400" b="1" dirty="0"/>
              <a:t>Il vous invite dans son univers</a:t>
            </a:r>
          </a:p>
          <a:p>
            <a:pPr algn="ctr"/>
            <a:r>
              <a:rPr lang="fr-FR" sz="2400" b="1" dirty="0"/>
              <a:t>Bouleversé par ce monde emplit de cruauté </a:t>
            </a:r>
          </a:p>
          <a:p>
            <a:pPr algn="ctr"/>
            <a:r>
              <a:rPr lang="fr-FR" sz="2400" b="1" dirty="0"/>
              <a:t>Le gamin, c'est une dose de nouveauté"</a:t>
            </a:r>
          </a:p>
          <a:p>
            <a:br>
              <a:rPr lang="fr-FR" dirty="0"/>
            </a:br>
            <a:endParaRPr lang="fr-FR" dirty="0"/>
          </a:p>
        </p:txBody>
      </p:sp>
    </p:spTree>
    <p:extLst>
      <p:ext uri="{BB962C8B-B14F-4D97-AF65-F5344CB8AC3E}">
        <p14:creationId xmlns:p14="http://schemas.microsoft.com/office/powerpoint/2010/main" val="26636655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1"/>
          <p:cNvSpPr txBox="1">
            <a:spLocks/>
          </p:cNvSpPr>
          <p:nvPr/>
        </p:nvSpPr>
        <p:spPr>
          <a:xfrm>
            <a:off x="-313151" y="11359"/>
            <a:ext cx="10283869" cy="1955228"/>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6600" cap="all" dirty="0">
                <a:solidFill>
                  <a:srgbClr val="302C24">
                    <a:alpha val="15000"/>
                  </a:srgbClr>
                </a:solidFill>
                <a:latin typeface="Impact"/>
                <a:ea typeface="宋体"/>
                <a:cs typeface="Rockwell"/>
              </a:rPr>
              <a:t>Poule : les aigles des </a:t>
            </a:r>
            <a:r>
              <a:rPr lang="en-US" sz="6600" cap="all" dirty="0" err="1">
                <a:solidFill>
                  <a:srgbClr val="302C24">
                    <a:alpha val="15000"/>
                  </a:srgbClr>
                </a:solidFill>
                <a:latin typeface="Impact"/>
                <a:ea typeface="宋体"/>
                <a:cs typeface="Rockwell"/>
              </a:rPr>
              <a:t>remparts</a:t>
            </a:r>
            <a:endParaRPr lang="en-US" sz="6600" cap="all" dirty="0">
              <a:solidFill>
                <a:srgbClr val="302C24">
                  <a:alpha val="15000"/>
                </a:srgbClr>
              </a:solidFill>
              <a:effectLst/>
              <a:latin typeface="Impact"/>
              <a:ea typeface="宋体"/>
              <a:cs typeface="Rockwell"/>
            </a:endParaRPr>
          </a:p>
        </p:txBody>
      </p:sp>
      <p:pic>
        <p:nvPicPr>
          <p:cNvPr id="7170" name="Picture 2" descr="https://tse4.mm.bing.net/th?id=OIP.0ruh0oByqb5Su8UbTmfjUgHaE8&amp;pid=Api"/>
          <p:cNvPicPr>
            <a:picLocks noChangeAspect="1" noChangeArrowheads="1"/>
          </p:cNvPicPr>
          <p:nvPr/>
        </p:nvPicPr>
        <p:blipFill>
          <a:blip r:embed="rId2" cstate="print"/>
          <a:srcRect t="8646" b="8122"/>
          <a:stretch>
            <a:fillRect/>
          </a:stretch>
        </p:blipFill>
        <p:spPr bwMode="auto">
          <a:xfrm>
            <a:off x="438412" y="4508972"/>
            <a:ext cx="3793192" cy="2104771"/>
          </a:xfrm>
          <a:prstGeom prst="rect">
            <a:avLst/>
          </a:prstGeom>
        </p:spPr>
        <p:style>
          <a:lnRef idx="1">
            <a:schemeClr val="dk1"/>
          </a:lnRef>
          <a:fillRef idx="3">
            <a:schemeClr val="dk1"/>
          </a:fillRef>
          <a:effectRef idx="2">
            <a:schemeClr val="dk1"/>
          </a:effectRef>
          <a:fontRef idx="minor">
            <a:schemeClr val="lt1"/>
          </a:fontRef>
        </p:style>
      </p:pic>
      <p:pic>
        <p:nvPicPr>
          <p:cNvPr id="7172" name="Picture 4" descr="https://tse2.mm.bing.net/th?id=OIP.kjOkEF0KyWW0rmc3rI8QeAHaE0&amp;pid=Api"/>
          <p:cNvPicPr>
            <a:picLocks noChangeAspect="1" noChangeArrowheads="1"/>
          </p:cNvPicPr>
          <p:nvPr/>
        </p:nvPicPr>
        <p:blipFill>
          <a:blip r:embed="rId3" cstate="print"/>
          <a:srcRect/>
          <a:stretch>
            <a:fillRect/>
          </a:stretch>
        </p:blipFill>
        <p:spPr bwMode="auto">
          <a:xfrm>
            <a:off x="4872623" y="4117871"/>
            <a:ext cx="3841047" cy="2495872"/>
          </a:xfrm>
          <a:prstGeom prst="rect">
            <a:avLst/>
          </a:prstGeom>
        </p:spPr>
        <p:style>
          <a:lnRef idx="1">
            <a:schemeClr val="dk1"/>
          </a:lnRef>
          <a:fillRef idx="3">
            <a:schemeClr val="dk1"/>
          </a:fillRef>
          <a:effectRef idx="2">
            <a:schemeClr val="dk1"/>
          </a:effectRef>
          <a:fontRef idx="minor">
            <a:schemeClr val="lt1"/>
          </a:fontRef>
        </p:style>
      </p:pic>
      <p:sp>
        <p:nvSpPr>
          <p:cNvPr id="6" name="ZoneTexte 5"/>
          <p:cNvSpPr txBox="1"/>
          <p:nvPr/>
        </p:nvSpPr>
        <p:spPr>
          <a:xfrm>
            <a:off x="1344354" y="2129425"/>
            <a:ext cx="6885246" cy="2215991"/>
          </a:xfrm>
          <a:prstGeom prst="rect">
            <a:avLst/>
          </a:prstGeom>
          <a:noFill/>
        </p:spPr>
        <p:txBody>
          <a:bodyPr wrap="square" rtlCol="0">
            <a:spAutoFit/>
          </a:bodyPr>
          <a:lstStyle/>
          <a:p>
            <a:pPr algn="ctr"/>
            <a:r>
              <a:rPr lang="fr-FR" sz="2400" b="1" dirty="0"/>
              <a:t>Prêts à voler de leurs propres ailes</a:t>
            </a:r>
          </a:p>
          <a:p>
            <a:pPr algn="ctr"/>
            <a:r>
              <a:rPr lang="fr-FR" sz="2400" b="1" dirty="0"/>
              <a:t>Et ne plus se cacher derrière les remparts de la timidité</a:t>
            </a:r>
          </a:p>
          <a:p>
            <a:pPr algn="ctr"/>
            <a:r>
              <a:rPr lang="fr-FR" sz="2400" b="1" dirty="0"/>
              <a:t>Ces slameurs qui vous ensorcèlent</a:t>
            </a:r>
          </a:p>
          <a:p>
            <a:pPr algn="ctr"/>
            <a:r>
              <a:rPr lang="fr-FR" sz="2400" b="1" dirty="0"/>
              <a:t>Aujourd’hui vont vous épater </a:t>
            </a:r>
            <a:r>
              <a:rPr lang="fr-FR" b="1" dirty="0"/>
              <a:t>   </a:t>
            </a:r>
          </a:p>
          <a:p>
            <a:endParaRPr lang="fr-FR" dirty="0"/>
          </a:p>
        </p:txBody>
      </p:sp>
    </p:spTree>
    <p:extLst>
      <p:ext uri="{BB962C8B-B14F-4D97-AF65-F5344CB8AC3E}">
        <p14:creationId xmlns:p14="http://schemas.microsoft.com/office/powerpoint/2010/main" val="348707476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a:solidFill>
                  <a:srgbClr val="302C24">
                    <a:alpha val="15000"/>
                  </a:srgbClr>
                </a:solidFill>
                <a:latin typeface="Impact"/>
                <a:ea typeface="宋体"/>
                <a:cs typeface="Rockwell"/>
              </a:rPr>
              <a:t>INDIVIDUEL</a:t>
            </a:r>
            <a:endParaRPr lang="en-US" sz="12000" cap="all" dirty="0">
              <a:solidFill>
                <a:srgbClr val="302C24">
                  <a:alpha val="15000"/>
                </a:srgbClr>
              </a:solidFill>
              <a:effectLst/>
              <a:latin typeface="Impact"/>
              <a:ea typeface="宋体"/>
              <a:cs typeface="Rockwell"/>
            </a:endParaRPr>
          </a:p>
        </p:txBody>
      </p:sp>
      <p:sp>
        <p:nvSpPr>
          <p:cNvPr id="7" name="ZoneTexte 6"/>
          <p:cNvSpPr txBox="1"/>
          <p:nvPr/>
        </p:nvSpPr>
        <p:spPr>
          <a:xfrm>
            <a:off x="1722991" y="1365337"/>
            <a:ext cx="8617907" cy="646331"/>
          </a:xfrm>
          <a:prstGeom prst="rect">
            <a:avLst/>
          </a:prstGeom>
          <a:noFill/>
        </p:spPr>
        <p:txBody>
          <a:bodyPr wrap="square" rtlCol="0">
            <a:spAutoFit/>
          </a:bodyPr>
          <a:lstStyle/>
          <a:p>
            <a:r>
              <a:rPr lang="fr-FR" sz="3600" dirty="0"/>
              <a:t> </a:t>
            </a:r>
            <a:r>
              <a:rPr lang="fr-FR" sz="3600" dirty="0" err="1"/>
              <a:t>Ilyass</a:t>
            </a:r>
            <a:r>
              <a:rPr lang="fr-FR" sz="3600" dirty="0"/>
              <a:t> - </a:t>
            </a:r>
            <a:r>
              <a:rPr lang="fr-FR" sz="3200" dirty="0"/>
              <a:t>Collège André Malraux</a:t>
            </a:r>
            <a:endParaRPr lang="fr-FR" sz="3600" dirty="0"/>
          </a:p>
        </p:txBody>
      </p:sp>
      <p:pic>
        <p:nvPicPr>
          <p:cNvPr id="6" name="Image 5" descr="F:\SLAM\SLAM 2018-2019\IMG_20190510_112158.jpg"/>
          <p:cNvPicPr/>
          <p:nvPr/>
        </p:nvPicPr>
        <p:blipFill>
          <a:blip r:embed="rId2" cstate="print"/>
          <a:srcRect t="24629"/>
          <a:stretch>
            <a:fillRect/>
          </a:stretch>
        </p:blipFill>
        <p:spPr bwMode="auto">
          <a:xfrm>
            <a:off x="2648602" y="2492679"/>
            <a:ext cx="3651990" cy="3594971"/>
          </a:xfrm>
          <a:prstGeom prst="rect">
            <a:avLst/>
          </a:prstGeom>
          <a:ln>
            <a:headEnd/>
            <a:tailEnd/>
          </a:ln>
        </p:spPr>
        <p:style>
          <a:lnRef idx="1">
            <a:schemeClr val="dk1"/>
          </a:lnRef>
          <a:fillRef idx="3">
            <a:schemeClr val="dk1"/>
          </a:fillRef>
          <a:effectRef idx="2">
            <a:schemeClr val="dk1"/>
          </a:effectRef>
          <a:fontRef idx="minor">
            <a:schemeClr val="lt1"/>
          </a:fontRef>
        </p:style>
      </p:pic>
    </p:spTree>
    <p:extLst>
      <p:ext uri="{BB962C8B-B14F-4D97-AF65-F5344CB8AC3E}">
        <p14:creationId xmlns:p14="http://schemas.microsoft.com/office/powerpoint/2010/main" val="266366550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a:solidFill>
                  <a:srgbClr val="302C24">
                    <a:alpha val="15000"/>
                  </a:srgbClr>
                </a:solidFill>
                <a:latin typeface="Impact"/>
                <a:ea typeface="宋体"/>
                <a:cs typeface="Rockwell"/>
              </a:rPr>
              <a:t>INDIVIDUEL</a:t>
            </a:r>
            <a:endParaRPr lang="en-US" sz="12000" cap="all" dirty="0">
              <a:solidFill>
                <a:srgbClr val="302C24">
                  <a:alpha val="15000"/>
                </a:srgbClr>
              </a:solidFill>
              <a:effectLst/>
              <a:latin typeface="Impact"/>
              <a:ea typeface="宋体"/>
              <a:cs typeface="Rockwell"/>
            </a:endParaRPr>
          </a:p>
        </p:txBody>
      </p:sp>
      <p:sp>
        <p:nvSpPr>
          <p:cNvPr id="7" name="ZoneTexte 6"/>
          <p:cNvSpPr txBox="1"/>
          <p:nvPr/>
        </p:nvSpPr>
        <p:spPr>
          <a:xfrm>
            <a:off x="1722991" y="1365337"/>
            <a:ext cx="8617907" cy="646331"/>
          </a:xfrm>
          <a:prstGeom prst="rect">
            <a:avLst/>
          </a:prstGeom>
          <a:noFill/>
        </p:spPr>
        <p:txBody>
          <a:bodyPr wrap="square" rtlCol="0">
            <a:spAutoFit/>
          </a:bodyPr>
          <a:lstStyle/>
          <a:p>
            <a:r>
              <a:rPr lang="fr-FR" sz="3600" dirty="0"/>
              <a:t> </a:t>
            </a:r>
            <a:r>
              <a:rPr lang="fr-FR" sz="3600" dirty="0" err="1"/>
              <a:t>Seyma</a:t>
            </a:r>
            <a:r>
              <a:rPr lang="fr-FR" sz="3600" dirty="0"/>
              <a:t> - </a:t>
            </a:r>
            <a:r>
              <a:rPr lang="fr-FR" sz="3200" dirty="0"/>
              <a:t>Collège André Malraux</a:t>
            </a:r>
            <a:endParaRPr lang="fr-FR" sz="3600" dirty="0"/>
          </a:p>
        </p:txBody>
      </p:sp>
      <p:pic>
        <p:nvPicPr>
          <p:cNvPr id="8" name="Image 7" descr="F:\SLAM\SLAM 2018-2019\IMG_20190510_112223.jpg"/>
          <p:cNvPicPr/>
          <p:nvPr/>
        </p:nvPicPr>
        <p:blipFill>
          <a:blip r:embed="rId2" cstate="print"/>
          <a:srcRect t="31695"/>
          <a:stretch>
            <a:fillRect/>
          </a:stretch>
        </p:blipFill>
        <p:spPr bwMode="auto">
          <a:xfrm>
            <a:off x="2428027" y="2793304"/>
            <a:ext cx="3997826" cy="3561132"/>
          </a:xfrm>
          <a:prstGeom prst="rect">
            <a:avLst/>
          </a:prstGeom>
          <a:ln>
            <a:headEnd/>
            <a:tailEnd/>
          </a:ln>
        </p:spPr>
        <p:style>
          <a:lnRef idx="1">
            <a:schemeClr val="dk1"/>
          </a:lnRef>
          <a:fillRef idx="3">
            <a:schemeClr val="dk1"/>
          </a:fillRef>
          <a:effectRef idx="2">
            <a:schemeClr val="dk1"/>
          </a:effectRef>
          <a:fontRef idx="minor">
            <a:schemeClr val="lt1"/>
          </a:fontRef>
        </p:style>
      </p:pic>
    </p:spTree>
    <p:extLst>
      <p:ext uri="{BB962C8B-B14F-4D97-AF65-F5344CB8AC3E}">
        <p14:creationId xmlns:p14="http://schemas.microsoft.com/office/powerpoint/2010/main" val="26636655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a:solidFill>
                  <a:srgbClr val="302C24">
                    <a:alpha val="15000"/>
                  </a:srgbClr>
                </a:solidFill>
                <a:latin typeface="Impact"/>
                <a:ea typeface="宋体"/>
                <a:cs typeface="Rockwell"/>
              </a:rPr>
              <a:t>INDIVIDUEL</a:t>
            </a:r>
            <a:endParaRPr lang="en-US" sz="12000" cap="all" dirty="0">
              <a:solidFill>
                <a:srgbClr val="302C24">
                  <a:alpha val="15000"/>
                </a:srgbClr>
              </a:solidFill>
              <a:effectLst/>
              <a:latin typeface="Impact"/>
              <a:ea typeface="宋体"/>
              <a:cs typeface="Rockwell"/>
            </a:endParaRPr>
          </a:p>
        </p:txBody>
      </p:sp>
      <p:sp>
        <p:nvSpPr>
          <p:cNvPr id="7" name="ZoneTexte 6"/>
          <p:cNvSpPr txBox="1"/>
          <p:nvPr/>
        </p:nvSpPr>
        <p:spPr>
          <a:xfrm>
            <a:off x="1722991" y="1365337"/>
            <a:ext cx="8617907" cy="646331"/>
          </a:xfrm>
          <a:prstGeom prst="rect">
            <a:avLst/>
          </a:prstGeom>
          <a:noFill/>
        </p:spPr>
        <p:txBody>
          <a:bodyPr wrap="square" rtlCol="0">
            <a:spAutoFit/>
          </a:bodyPr>
          <a:lstStyle/>
          <a:p>
            <a:r>
              <a:rPr lang="fr-FR" sz="3600" dirty="0"/>
              <a:t> Ted - </a:t>
            </a:r>
            <a:r>
              <a:rPr lang="fr-FR" sz="3200" dirty="0"/>
              <a:t>Collège Le Noyer Marchand</a:t>
            </a:r>
            <a:endParaRPr lang="fr-FR" sz="3600" dirty="0"/>
          </a:p>
        </p:txBody>
      </p:sp>
      <p:pic>
        <p:nvPicPr>
          <p:cNvPr id="125954" name="Picture 2" descr="https://lh6.googleusercontent.com/XBtUPeOx4fpsWl5hm635Rpd41wYuHSH9aMBz_sbSTp5uUA5zCwr1rksTmk1DF6hpuAXK2WaZPB6USQzZOqkYjBD6B3IQ5KzpPQOnnIk2kr0z6s5VshFVZBm1gWuAuXNEMBbY3cz3"/>
          <p:cNvPicPr>
            <a:picLocks noChangeAspect="1" noChangeArrowheads="1"/>
          </p:cNvPicPr>
          <p:nvPr/>
        </p:nvPicPr>
        <p:blipFill>
          <a:blip r:embed="rId2" cstate="print"/>
          <a:srcRect t="11801" b="25782"/>
          <a:stretch>
            <a:fillRect/>
          </a:stretch>
        </p:blipFill>
        <p:spPr bwMode="auto">
          <a:xfrm>
            <a:off x="202806" y="3720231"/>
            <a:ext cx="3416653" cy="2843408"/>
          </a:xfrm>
          <a:prstGeom prst="rect">
            <a:avLst/>
          </a:prstGeom>
          <a:ln/>
        </p:spPr>
        <p:style>
          <a:lnRef idx="1">
            <a:schemeClr val="dk1"/>
          </a:lnRef>
          <a:fillRef idx="3">
            <a:schemeClr val="dk1"/>
          </a:fillRef>
          <a:effectRef idx="2">
            <a:schemeClr val="dk1"/>
          </a:effectRef>
          <a:fontRef idx="minor">
            <a:schemeClr val="lt1"/>
          </a:fontRef>
        </p:style>
      </p:pic>
      <p:sp>
        <p:nvSpPr>
          <p:cNvPr id="9" name="Rectangle 8"/>
          <p:cNvSpPr/>
          <p:nvPr/>
        </p:nvSpPr>
        <p:spPr>
          <a:xfrm>
            <a:off x="3837129" y="3367445"/>
            <a:ext cx="4572000" cy="2677656"/>
          </a:xfrm>
          <a:prstGeom prst="rect">
            <a:avLst/>
          </a:prstGeom>
        </p:spPr>
        <p:txBody>
          <a:bodyPr>
            <a:spAutoFit/>
          </a:bodyPr>
          <a:lstStyle/>
          <a:p>
            <a:pPr algn="ctr"/>
            <a:r>
              <a:rPr lang="fr-FR" sz="2400" dirty="0"/>
              <a:t>"</a:t>
            </a:r>
            <a:r>
              <a:rPr lang="fr-FR" sz="2400" b="1" dirty="0"/>
              <a:t>Ted, celui qui fait des ravages</a:t>
            </a:r>
          </a:p>
          <a:p>
            <a:pPr algn="ctr"/>
            <a:r>
              <a:rPr lang="fr-FR" sz="2400" b="1" dirty="0"/>
              <a:t>Africain qui lessive même après le lavage</a:t>
            </a:r>
          </a:p>
          <a:p>
            <a:pPr algn="ctr"/>
            <a:r>
              <a:rPr lang="fr-FR" sz="2400" b="1" dirty="0"/>
              <a:t>Trop poli mais pris pour un sauvage</a:t>
            </a:r>
          </a:p>
          <a:p>
            <a:pPr algn="ctr"/>
            <a:r>
              <a:rPr lang="fr-FR" sz="2400" b="1" dirty="0"/>
              <a:t>Venu vous couler, prenez vos gilets de sauvetage"</a:t>
            </a:r>
          </a:p>
        </p:txBody>
      </p:sp>
    </p:spTree>
    <p:extLst>
      <p:ext uri="{BB962C8B-B14F-4D97-AF65-F5344CB8AC3E}">
        <p14:creationId xmlns:p14="http://schemas.microsoft.com/office/powerpoint/2010/main" val="26636655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6381" y="4175440"/>
            <a:ext cx="8205081" cy="2585323"/>
          </a:xfrm>
          <a:prstGeom prst="rect">
            <a:avLst/>
          </a:prstGeom>
        </p:spPr>
        <p:txBody>
          <a:bodyPr wrap="square">
            <a:spAutoFit/>
          </a:bodyPr>
          <a:lstStyle/>
          <a:p>
            <a:pPr algn="just"/>
            <a:r>
              <a:rPr lang="fr-FR" i="1" dirty="0"/>
              <a:t> “Je suis né à l’aube d’une poésie nouvelle, l’endroit même où les langues asséchées par le silence restent en veille. Alternance de calme et de cohue intemporelle, j’ai cédé un temps pour elle, quand dans plusieurs palais couleur pastel j’ai vu sortir des milliers de contes aux milles merveilles”</a:t>
            </a:r>
            <a:br>
              <a:rPr lang="fr-FR" i="1" dirty="0"/>
            </a:br>
            <a:endParaRPr lang="fr-FR" i="1" dirty="0"/>
          </a:p>
          <a:p>
            <a:pPr algn="just"/>
            <a:r>
              <a:rPr lang="fr-FR" dirty="0"/>
              <a:t>Suite au film écrire pour exister, Lord </a:t>
            </a:r>
            <a:r>
              <a:rPr lang="fr-FR" dirty="0" err="1"/>
              <a:t>Myke</a:t>
            </a:r>
            <a:r>
              <a:rPr lang="fr-FR" dirty="0"/>
              <a:t> Jam se lance dans l’écriture et découvre un outil pédagogique qu’il s’empresse de mettre dans sa valise éducative. A chaque rencontre sa passion devient grandissante, Il se nourrit de celle-ci et remercie tous ceux  qui </a:t>
            </a:r>
            <a:r>
              <a:rPr lang="fr-FR" dirty="0" err="1"/>
              <a:t>oeuvrent</a:t>
            </a:r>
            <a:r>
              <a:rPr lang="fr-FR" dirty="0"/>
              <a:t> pour que l’expression artistique occupe une place plus grandissante dans le paysage Français.</a:t>
            </a:r>
          </a:p>
        </p:txBody>
      </p:sp>
      <p:sp>
        <p:nvSpPr>
          <p:cNvPr id="5" name="Rectangle 4"/>
          <p:cNvSpPr/>
          <p:nvPr/>
        </p:nvSpPr>
        <p:spPr>
          <a:xfrm>
            <a:off x="766382" y="2944590"/>
            <a:ext cx="8205081" cy="1200329"/>
          </a:xfrm>
          <a:prstGeom prst="rect">
            <a:avLst/>
          </a:prstGeom>
        </p:spPr>
        <p:txBody>
          <a:bodyPr wrap="square">
            <a:spAutoFit/>
          </a:bodyPr>
          <a:lstStyle/>
          <a:p>
            <a:pPr algn="just"/>
            <a:r>
              <a:rPr lang="fr-FR" dirty="0"/>
              <a:t>A l’intérieur de ce poète, juxtaposé aux  bleus du </a:t>
            </a:r>
            <a:r>
              <a:rPr lang="fr-FR" dirty="0" err="1"/>
              <a:t>coeur</a:t>
            </a:r>
            <a:r>
              <a:rPr lang="fr-FR" dirty="0"/>
              <a:t>, se cachent un cri symphonique et la fragilité d’un animal féroce. Qu’elle soit chuchotée, criée ou chantée, teintée d’humour, d’amour et d’image poétique, toujours engagée, sa poésie est un refuge, un espace de liberté, la caresse de l'alizé sous les cocotiers...</a:t>
            </a:r>
          </a:p>
        </p:txBody>
      </p:sp>
      <p:sp>
        <p:nvSpPr>
          <p:cNvPr id="6" name="Text Box 21"/>
          <p:cNvSpPr txBox="1">
            <a:spLocks/>
          </p:cNvSpPr>
          <p:nvPr/>
        </p:nvSpPr>
        <p:spPr>
          <a:xfrm>
            <a:off x="0" y="96413"/>
            <a:ext cx="7149220" cy="1319314"/>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spcAft>
                <a:spcPts val="0"/>
              </a:spcAft>
            </a:pPr>
            <a:r>
              <a:rPr lang="en-US" sz="7800" cap="all" dirty="0">
                <a:solidFill>
                  <a:srgbClr val="302C24">
                    <a:alpha val="15000"/>
                  </a:srgbClr>
                </a:solidFill>
                <a:latin typeface="Impact"/>
                <a:ea typeface="宋体"/>
                <a:cs typeface="Rockwell"/>
              </a:rPr>
              <a:t>Lord </a:t>
            </a:r>
            <a:r>
              <a:rPr lang="en-US" sz="7800" cap="all" dirty="0" err="1">
                <a:solidFill>
                  <a:srgbClr val="302C24">
                    <a:alpha val="15000"/>
                  </a:srgbClr>
                </a:solidFill>
                <a:latin typeface="Impact"/>
                <a:ea typeface="宋体"/>
                <a:cs typeface="Rockwell"/>
              </a:rPr>
              <a:t>myke</a:t>
            </a:r>
            <a:r>
              <a:rPr lang="en-US" sz="7800" cap="all" dirty="0">
                <a:solidFill>
                  <a:srgbClr val="302C24">
                    <a:alpha val="15000"/>
                  </a:srgbClr>
                </a:solidFill>
                <a:latin typeface="Impact"/>
                <a:ea typeface="宋体"/>
                <a:cs typeface="Rockwell"/>
              </a:rPr>
              <a:t> jam </a:t>
            </a:r>
          </a:p>
          <a:p>
            <a:pPr algn="ctr">
              <a:spcAft>
                <a:spcPts val="0"/>
              </a:spcAft>
            </a:pPr>
            <a:r>
              <a:rPr lang="en-US" sz="12000" cap="all" dirty="0">
                <a:solidFill>
                  <a:srgbClr val="302C24">
                    <a:alpha val="15000"/>
                  </a:srgbClr>
                </a:solidFill>
                <a:latin typeface="Impact"/>
                <a:ea typeface="宋体"/>
                <a:cs typeface="Rockwell"/>
              </a:rPr>
              <a:t> </a:t>
            </a:r>
            <a:r>
              <a:rPr lang="en-US" sz="12000" cap="all" dirty="0">
                <a:solidFill>
                  <a:srgbClr val="302C24">
                    <a:alpha val="15000"/>
                  </a:srgbClr>
                </a:solidFill>
                <a:effectLst/>
                <a:latin typeface="Impact"/>
                <a:ea typeface="宋体"/>
                <a:cs typeface="Rockwell"/>
              </a:rPr>
              <a:t> </a:t>
            </a:r>
            <a:endParaRPr lang="en-US" sz="12000" cap="all" dirty="0">
              <a:solidFill>
                <a:srgbClr val="302C24">
                  <a:alpha val="15000"/>
                </a:srgbClr>
              </a:solidFill>
              <a:latin typeface="Impact"/>
              <a:ea typeface="宋体"/>
              <a:cs typeface="Rockwell"/>
            </a:endParaRPr>
          </a:p>
          <a:p>
            <a:pPr algn="ctr">
              <a:spcAft>
                <a:spcPts val="0"/>
              </a:spcAft>
            </a:pPr>
            <a:r>
              <a:rPr lang="en-US" sz="8800" cap="all" dirty="0">
                <a:solidFill>
                  <a:srgbClr val="302C24">
                    <a:alpha val="15000"/>
                  </a:srgbClr>
                </a:solidFill>
                <a:latin typeface="Impact"/>
                <a:ea typeface="宋体"/>
                <a:cs typeface="Rockwell"/>
              </a:rPr>
              <a:t>                                             </a:t>
            </a:r>
            <a:endParaRPr lang="fr-FR" sz="8000" cap="all" dirty="0">
              <a:solidFill>
                <a:srgbClr val="302C24">
                  <a:alpha val="15000"/>
                </a:srgbClr>
              </a:solidFill>
              <a:effectLst/>
              <a:latin typeface="Impact"/>
              <a:ea typeface="宋体"/>
              <a:cs typeface="Rockwell"/>
            </a:endParaRPr>
          </a:p>
        </p:txBody>
      </p:sp>
      <p:pic>
        <p:nvPicPr>
          <p:cNvPr id="2" name="Image 1" descr="31682252_1873112022758892_4240576285429989376_n.jpg"/>
          <p:cNvPicPr>
            <a:picLocks noChangeAspect="1"/>
          </p:cNvPicPr>
          <p:nvPr/>
        </p:nvPicPr>
        <p:blipFill>
          <a:blip r:embed="rId2" cstate="email">
            <a:alphaModFix/>
            <a:extLst>
              <a:ext uri="{28A0092B-C50C-407E-A947-70E740481C1C}">
                <a14:useLocalDpi xmlns:a14="http://schemas.microsoft.com/office/drawing/2010/main" val="0"/>
              </a:ext>
            </a:extLst>
          </a:blip>
          <a:stretch>
            <a:fillRect/>
          </a:stretch>
        </p:blipFill>
        <p:spPr>
          <a:xfrm>
            <a:off x="6199039" y="285655"/>
            <a:ext cx="2772424" cy="18492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p:cNvSpPr/>
          <p:nvPr/>
        </p:nvSpPr>
        <p:spPr>
          <a:xfrm>
            <a:off x="0" y="1233998"/>
            <a:ext cx="6082076" cy="1200329"/>
          </a:xfrm>
          <a:prstGeom prst="rect">
            <a:avLst/>
          </a:prstGeom>
        </p:spPr>
        <p:txBody>
          <a:bodyPr wrap="square">
            <a:spAutoFit/>
          </a:bodyPr>
          <a:lstStyle/>
          <a:p>
            <a:pPr algn="just"/>
            <a:r>
              <a:rPr lang="fr-FR" dirty="0"/>
              <a:t>Il se définit comme un Poète-</a:t>
            </a:r>
            <a:r>
              <a:rPr lang="fr-FR" dirty="0" err="1"/>
              <a:t>slameur</a:t>
            </a:r>
            <a:r>
              <a:rPr lang="fr-FR" dirty="0"/>
              <a:t>  artisan des mots, haut parleur à extérioriser les sentiments, à travers ses écrits sa voix cherche l’éclaircie qui apaisera la </a:t>
            </a:r>
            <a:r>
              <a:rPr lang="fr-FR" dirty="0" err="1"/>
              <a:t>sphalte</a:t>
            </a:r>
            <a:r>
              <a:rPr lang="fr-FR" dirty="0"/>
              <a:t>  pour de meilleurs lendemains. </a:t>
            </a:r>
          </a:p>
        </p:txBody>
      </p:sp>
      <p:sp>
        <p:nvSpPr>
          <p:cNvPr id="7" name="ZoneTexte 6"/>
          <p:cNvSpPr txBox="1"/>
          <p:nvPr/>
        </p:nvSpPr>
        <p:spPr>
          <a:xfrm>
            <a:off x="766382" y="2428769"/>
            <a:ext cx="8205081" cy="646331"/>
          </a:xfrm>
          <a:prstGeom prst="rect">
            <a:avLst/>
          </a:prstGeom>
          <a:noFill/>
        </p:spPr>
        <p:txBody>
          <a:bodyPr wrap="square" rtlCol="0">
            <a:spAutoFit/>
          </a:bodyPr>
          <a:lstStyle/>
          <a:p>
            <a:pPr algn="just"/>
            <a:r>
              <a:rPr lang="fr-FR" dirty="0"/>
              <a:t>Ses textes arborent un grain de folie, ils moulent les silences et les transforment en histoires oscillant entre fiction et réalité. </a:t>
            </a:r>
          </a:p>
        </p:txBody>
      </p:sp>
    </p:spTree>
    <p:extLst>
      <p:ext uri="{BB962C8B-B14F-4D97-AF65-F5344CB8AC3E}">
        <p14:creationId xmlns:p14="http://schemas.microsoft.com/office/powerpoint/2010/main" val="338789547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a:solidFill>
                  <a:srgbClr val="302C24">
                    <a:alpha val="15000"/>
                  </a:srgbClr>
                </a:solidFill>
                <a:latin typeface="Impact"/>
                <a:ea typeface="宋体"/>
                <a:cs typeface="Rockwell"/>
              </a:rPr>
              <a:t>INDIVIDUEL</a:t>
            </a:r>
            <a:endParaRPr lang="en-US" sz="12000" cap="all" dirty="0">
              <a:solidFill>
                <a:srgbClr val="302C24">
                  <a:alpha val="15000"/>
                </a:srgbClr>
              </a:solidFill>
              <a:effectLst/>
              <a:latin typeface="Impact"/>
              <a:ea typeface="宋体"/>
              <a:cs typeface="Rockwell"/>
            </a:endParaRPr>
          </a:p>
        </p:txBody>
      </p:sp>
      <p:sp>
        <p:nvSpPr>
          <p:cNvPr id="7" name="ZoneTexte 6"/>
          <p:cNvSpPr txBox="1"/>
          <p:nvPr/>
        </p:nvSpPr>
        <p:spPr>
          <a:xfrm>
            <a:off x="1647834" y="1365337"/>
            <a:ext cx="8617907" cy="646331"/>
          </a:xfrm>
          <a:prstGeom prst="rect">
            <a:avLst/>
          </a:prstGeom>
          <a:noFill/>
        </p:spPr>
        <p:txBody>
          <a:bodyPr wrap="square" rtlCol="0">
            <a:spAutoFit/>
          </a:bodyPr>
          <a:lstStyle/>
          <a:p>
            <a:r>
              <a:rPr lang="fr-FR" sz="3600" dirty="0" err="1"/>
              <a:t>Cloe</a:t>
            </a:r>
            <a:r>
              <a:rPr lang="fr-FR" sz="3600" dirty="0"/>
              <a:t> - </a:t>
            </a:r>
            <a:r>
              <a:rPr lang="fr-FR" sz="3200" dirty="0"/>
              <a:t>Collège Le Noyer Marchand</a:t>
            </a:r>
            <a:endParaRPr lang="fr-FR" sz="3600" dirty="0"/>
          </a:p>
        </p:txBody>
      </p:sp>
      <p:pic>
        <p:nvPicPr>
          <p:cNvPr id="122882" name="Picture 2" descr="https://lh3.googleusercontent.com/UV6AyMraXMcQZ_qzGRRw5mTWjhp5kQeUmENInERDi9y8RWmyru4678odNMf_H6zBzriCEeGDZQLgy95tleN0xvDRAn_P9TDKam497dfPfzZO0PQ7wZmv6op4sISUzz3ev2Le8_YZ"/>
          <p:cNvPicPr>
            <a:picLocks noChangeAspect="1" noChangeArrowheads="1"/>
          </p:cNvPicPr>
          <p:nvPr/>
        </p:nvPicPr>
        <p:blipFill>
          <a:blip r:embed="rId2" cstate="print"/>
          <a:srcRect t="23496" b="23819"/>
          <a:stretch>
            <a:fillRect/>
          </a:stretch>
        </p:blipFill>
        <p:spPr bwMode="auto">
          <a:xfrm>
            <a:off x="338765" y="3279521"/>
            <a:ext cx="4425487" cy="3108753"/>
          </a:xfrm>
          <a:prstGeom prst="rect">
            <a:avLst/>
          </a:prstGeom>
          <a:ln/>
        </p:spPr>
        <p:style>
          <a:lnRef idx="1">
            <a:schemeClr val="dk1"/>
          </a:lnRef>
          <a:fillRef idx="3">
            <a:schemeClr val="dk1"/>
          </a:fillRef>
          <a:effectRef idx="2">
            <a:schemeClr val="dk1"/>
          </a:effectRef>
          <a:fontRef idx="minor">
            <a:schemeClr val="lt1"/>
          </a:fontRef>
        </p:style>
      </p:pic>
      <p:sp>
        <p:nvSpPr>
          <p:cNvPr id="5" name="Rectangle 4"/>
          <p:cNvSpPr/>
          <p:nvPr/>
        </p:nvSpPr>
        <p:spPr>
          <a:xfrm>
            <a:off x="4572000" y="3869808"/>
            <a:ext cx="4572000" cy="1877437"/>
          </a:xfrm>
          <a:prstGeom prst="rect">
            <a:avLst/>
          </a:prstGeom>
        </p:spPr>
        <p:txBody>
          <a:bodyPr>
            <a:spAutoFit/>
          </a:bodyPr>
          <a:lstStyle/>
          <a:p>
            <a:pPr algn="ctr"/>
            <a:r>
              <a:rPr lang="fr-FR" sz="2000" b="1" dirty="0"/>
              <a:t>Cloé vous invite dans son univers</a:t>
            </a:r>
          </a:p>
          <a:p>
            <a:pPr algn="ctr"/>
            <a:r>
              <a:rPr lang="fr-FR" sz="2000" b="1" dirty="0"/>
              <a:t>Rempli de desserts</a:t>
            </a:r>
          </a:p>
          <a:p>
            <a:pPr algn="ctr"/>
            <a:r>
              <a:rPr lang="fr-FR" sz="2000" b="1" dirty="0"/>
              <a:t>Dans sa tête c'est jamais le désert</a:t>
            </a:r>
          </a:p>
          <a:p>
            <a:pPr algn="ctr"/>
            <a:r>
              <a:rPr lang="fr-FR" sz="2000" b="1" dirty="0"/>
              <a:t>A vous d'élucider ces mystères</a:t>
            </a:r>
          </a:p>
          <a:p>
            <a:br>
              <a:rPr lang="fr-FR" dirty="0"/>
            </a:br>
            <a:endParaRPr lang="fr-FR" dirty="0"/>
          </a:p>
        </p:txBody>
      </p:sp>
    </p:spTree>
    <p:extLst>
      <p:ext uri="{BB962C8B-B14F-4D97-AF65-F5344CB8AC3E}">
        <p14:creationId xmlns:p14="http://schemas.microsoft.com/office/powerpoint/2010/main" val="26636655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a:solidFill>
                  <a:srgbClr val="302C24">
                    <a:alpha val="15000"/>
                  </a:srgbClr>
                </a:solidFill>
                <a:latin typeface="Impact"/>
                <a:ea typeface="宋体"/>
                <a:cs typeface="Rockwell"/>
              </a:rPr>
              <a:t>INDIVIDUEL</a:t>
            </a:r>
            <a:endParaRPr lang="en-US" sz="12000" cap="all" dirty="0">
              <a:solidFill>
                <a:srgbClr val="302C24">
                  <a:alpha val="15000"/>
                </a:srgbClr>
              </a:solidFill>
              <a:effectLst/>
              <a:latin typeface="Impact"/>
              <a:ea typeface="宋体"/>
              <a:cs typeface="Rockwell"/>
            </a:endParaRPr>
          </a:p>
        </p:txBody>
      </p:sp>
      <p:sp>
        <p:nvSpPr>
          <p:cNvPr id="5" name="Rectangle 4"/>
          <p:cNvSpPr/>
          <p:nvPr/>
        </p:nvSpPr>
        <p:spPr>
          <a:xfrm>
            <a:off x="1772835" y="1402915"/>
            <a:ext cx="5716437" cy="646331"/>
          </a:xfrm>
          <a:prstGeom prst="rect">
            <a:avLst/>
          </a:prstGeom>
        </p:spPr>
        <p:txBody>
          <a:bodyPr wrap="none">
            <a:spAutoFit/>
          </a:bodyPr>
          <a:lstStyle/>
          <a:p>
            <a:r>
              <a:rPr lang="fr-FR" sz="3600" dirty="0"/>
              <a:t>Anouk </a:t>
            </a:r>
            <a:r>
              <a:rPr lang="fr-FR" dirty="0"/>
              <a:t>– </a:t>
            </a:r>
            <a:r>
              <a:rPr lang="fr-FR" sz="3200" dirty="0"/>
              <a:t>Collège Les </a:t>
            </a:r>
            <a:r>
              <a:rPr lang="fr-FR" sz="3200" dirty="0" err="1"/>
              <a:t>Hyverneaux</a:t>
            </a:r>
            <a:r>
              <a:rPr lang="fr-FR" sz="3200" dirty="0"/>
              <a:t> </a:t>
            </a:r>
          </a:p>
        </p:txBody>
      </p:sp>
      <p:sp>
        <p:nvSpPr>
          <p:cNvPr id="6" name="Rectangle 5"/>
          <p:cNvSpPr/>
          <p:nvPr/>
        </p:nvSpPr>
        <p:spPr>
          <a:xfrm>
            <a:off x="3837129" y="3256767"/>
            <a:ext cx="4572000" cy="1938992"/>
          </a:xfrm>
          <a:prstGeom prst="rect">
            <a:avLst/>
          </a:prstGeom>
        </p:spPr>
        <p:txBody>
          <a:bodyPr>
            <a:spAutoFit/>
          </a:bodyPr>
          <a:lstStyle/>
          <a:p>
            <a:pPr algn="ctr"/>
            <a:r>
              <a:rPr lang="fr-FR" sz="2000" b="1" dirty="0"/>
              <a:t>selon moi, la vie est un long </a:t>
            </a:r>
            <a:r>
              <a:rPr lang="fr-FR" sz="2000" b="1" dirty="0" err="1"/>
              <a:t>slam</a:t>
            </a:r>
            <a:r>
              <a:rPr lang="fr-FR" sz="2000" b="1" dirty="0"/>
              <a:t> tranquille</a:t>
            </a:r>
            <a:br>
              <a:rPr lang="fr-FR" sz="2000" b="1" dirty="0"/>
            </a:br>
            <a:r>
              <a:rPr lang="fr-FR" sz="2000" b="1" dirty="0"/>
              <a:t>quand la poésie coule à flots</a:t>
            </a:r>
            <a:br>
              <a:rPr lang="fr-FR" sz="2000" b="1" dirty="0"/>
            </a:br>
            <a:r>
              <a:rPr lang="fr-FR" sz="2000" b="1" dirty="0"/>
              <a:t>et qu’entre les lèvres s’écoule le flot </a:t>
            </a:r>
            <a:br>
              <a:rPr lang="fr-FR" sz="2000" b="1" dirty="0"/>
            </a:br>
            <a:r>
              <a:rPr lang="fr-FR" sz="2000" b="1" dirty="0"/>
              <a:t>de mots</a:t>
            </a:r>
            <a:br>
              <a:rPr lang="fr-FR" sz="2000" b="1" dirty="0"/>
            </a:br>
            <a:r>
              <a:rPr lang="fr-FR" sz="2000" b="1" dirty="0"/>
              <a:t>de rythmes et de rimes volubiles</a:t>
            </a:r>
          </a:p>
        </p:txBody>
      </p:sp>
      <p:pic>
        <p:nvPicPr>
          <p:cNvPr id="107522" name="Picture 2" descr="C:\Users\Juliette\Downloads\IMG_4106.jpg"/>
          <p:cNvPicPr>
            <a:picLocks noChangeAspect="1" noChangeArrowheads="1"/>
          </p:cNvPicPr>
          <p:nvPr/>
        </p:nvPicPr>
        <p:blipFill>
          <a:blip r:embed="rId2" cstate="print"/>
          <a:srcRect/>
          <a:stretch>
            <a:fillRect/>
          </a:stretch>
        </p:blipFill>
        <p:spPr bwMode="auto">
          <a:xfrm>
            <a:off x="288098" y="3799636"/>
            <a:ext cx="3549031" cy="2661773"/>
          </a:xfrm>
          <a:prstGeom prst="rect">
            <a:avLst/>
          </a:prstGeom>
        </p:spPr>
        <p:style>
          <a:lnRef idx="1">
            <a:schemeClr val="dk1"/>
          </a:lnRef>
          <a:fillRef idx="3">
            <a:schemeClr val="dk1"/>
          </a:fillRef>
          <a:effectRef idx="2">
            <a:schemeClr val="dk1"/>
          </a:effectRef>
          <a:fontRef idx="minor">
            <a:schemeClr val="lt1"/>
          </a:fontRef>
        </p:style>
      </p:pic>
    </p:spTree>
    <p:extLst>
      <p:ext uri="{BB962C8B-B14F-4D97-AF65-F5344CB8AC3E}">
        <p14:creationId xmlns:p14="http://schemas.microsoft.com/office/powerpoint/2010/main" val="26636655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a:solidFill>
                  <a:srgbClr val="302C24">
                    <a:alpha val="15000"/>
                  </a:srgbClr>
                </a:solidFill>
                <a:latin typeface="Impact"/>
                <a:ea typeface="宋体"/>
                <a:cs typeface="Rockwell"/>
              </a:rPr>
              <a:t>INDIVIDUEL</a:t>
            </a:r>
            <a:endParaRPr lang="en-US" sz="12000" cap="all" dirty="0">
              <a:solidFill>
                <a:srgbClr val="302C24">
                  <a:alpha val="15000"/>
                </a:srgbClr>
              </a:solidFill>
              <a:effectLst/>
              <a:latin typeface="Impact"/>
              <a:ea typeface="宋体"/>
              <a:cs typeface="Rockwell"/>
            </a:endParaRPr>
          </a:p>
        </p:txBody>
      </p:sp>
      <p:sp>
        <p:nvSpPr>
          <p:cNvPr id="5" name="Rectangle 4"/>
          <p:cNvSpPr/>
          <p:nvPr/>
        </p:nvSpPr>
        <p:spPr>
          <a:xfrm>
            <a:off x="1772835" y="1402915"/>
            <a:ext cx="6319679" cy="646331"/>
          </a:xfrm>
          <a:prstGeom prst="rect">
            <a:avLst/>
          </a:prstGeom>
        </p:spPr>
        <p:txBody>
          <a:bodyPr wrap="none">
            <a:spAutoFit/>
          </a:bodyPr>
          <a:lstStyle/>
          <a:p>
            <a:r>
              <a:rPr lang="fr-FR" sz="3600" dirty="0"/>
              <a:t>Hey Men !</a:t>
            </a:r>
            <a:r>
              <a:rPr lang="fr-FR" sz="2000" dirty="0"/>
              <a:t> </a:t>
            </a:r>
            <a:r>
              <a:rPr lang="fr-FR" dirty="0"/>
              <a:t>– </a:t>
            </a:r>
            <a:r>
              <a:rPr lang="fr-FR" sz="3200" dirty="0"/>
              <a:t>Collège Les </a:t>
            </a:r>
            <a:r>
              <a:rPr lang="fr-FR" sz="3200" dirty="0" err="1"/>
              <a:t>Hyverneaux</a:t>
            </a:r>
            <a:r>
              <a:rPr lang="fr-FR" sz="3200" dirty="0"/>
              <a:t> </a:t>
            </a:r>
          </a:p>
        </p:txBody>
      </p:sp>
      <p:sp>
        <p:nvSpPr>
          <p:cNvPr id="6" name="Rectangle 5"/>
          <p:cNvSpPr/>
          <p:nvPr/>
        </p:nvSpPr>
        <p:spPr>
          <a:xfrm>
            <a:off x="3695178" y="3120064"/>
            <a:ext cx="5204565" cy="1569660"/>
          </a:xfrm>
          <a:prstGeom prst="rect">
            <a:avLst/>
          </a:prstGeom>
        </p:spPr>
        <p:txBody>
          <a:bodyPr wrap="square">
            <a:spAutoFit/>
          </a:bodyPr>
          <a:lstStyle/>
          <a:p>
            <a:pPr algn="ctr"/>
            <a:r>
              <a:rPr lang="fr-FR" sz="2400" dirty="0"/>
              <a:t>J’vous déclame mon </a:t>
            </a:r>
            <a:r>
              <a:rPr lang="fr-FR" sz="2400" dirty="0" err="1"/>
              <a:t>slam</a:t>
            </a:r>
            <a:br>
              <a:rPr lang="fr-FR" sz="2400" dirty="0"/>
            </a:br>
            <a:r>
              <a:rPr lang="fr-FR" sz="2400" dirty="0"/>
              <a:t>Ca va heurter vos âmes</a:t>
            </a:r>
            <a:br>
              <a:rPr lang="fr-FR" sz="2400" dirty="0"/>
            </a:br>
            <a:r>
              <a:rPr lang="fr-FR" sz="2400" dirty="0"/>
              <a:t>Qu’ça soit l’addiction ou le harcèlement </a:t>
            </a:r>
            <a:br>
              <a:rPr lang="fr-FR" sz="2400" dirty="0"/>
            </a:br>
            <a:r>
              <a:rPr lang="fr-FR" sz="2400" dirty="0"/>
              <a:t>J’manie tous les éléments</a:t>
            </a:r>
          </a:p>
        </p:txBody>
      </p:sp>
      <p:pic>
        <p:nvPicPr>
          <p:cNvPr id="79874" name="Picture 2" descr="C:\Users\Juliette\Downloads\IMG_3894.jpg"/>
          <p:cNvPicPr>
            <a:picLocks noChangeAspect="1" noChangeArrowheads="1"/>
          </p:cNvPicPr>
          <p:nvPr/>
        </p:nvPicPr>
        <p:blipFill>
          <a:blip r:embed="rId2" cstate="print"/>
          <a:srcRect t="36347" r="15254"/>
          <a:stretch>
            <a:fillRect/>
          </a:stretch>
        </p:blipFill>
        <p:spPr bwMode="auto">
          <a:xfrm>
            <a:off x="204215" y="3720229"/>
            <a:ext cx="3137240" cy="2968669"/>
          </a:xfrm>
          <a:prstGeom prst="rect">
            <a:avLst/>
          </a:prstGeom>
        </p:spPr>
        <p:style>
          <a:lnRef idx="1">
            <a:schemeClr val="dk1"/>
          </a:lnRef>
          <a:fillRef idx="3">
            <a:schemeClr val="dk1"/>
          </a:fillRef>
          <a:effectRef idx="2">
            <a:schemeClr val="dk1"/>
          </a:effectRef>
          <a:fontRef idx="minor">
            <a:schemeClr val="lt1"/>
          </a:fontRef>
        </p:style>
      </p:pic>
    </p:spTree>
    <p:extLst>
      <p:ext uri="{BB962C8B-B14F-4D97-AF65-F5344CB8AC3E}">
        <p14:creationId xmlns:p14="http://schemas.microsoft.com/office/powerpoint/2010/main" val="266366550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a:solidFill>
                  <a:srgbClr val="302C24">
                    <a:alpha val="15000"/>
                  </a:srgbClr>
                </a:solidFill>
                <a:latin typeface="Impact"/>
                <a:ea typeface="宋体"/>
                <a:cs typeface="Rockwell"/>
              </a:rPr>
              <a:t>INDIVIDUEL</a:t>
            </a:r>
            <a:endParaRPr lang="en-US" sz="12000" cap="all" dirty="0">
              <a:solidFill>
                <a:srgbClr val="302C24">
                  <a:alpha val="15000"/>
                </a:srgbClr>
              </a:solidFill>
              <a:effectLst/>
              <a:latin typeface="Impact"/>
              <a:ea typeface="宋体"/>
              <a:cs typeface="Rockwell"/>
            </a:endParaRPr>
          </a:p>
        </p:txBody>
      </p:sp>
      <p:sp>
        <p:nvSpPr>
          <p:cNvPr id="5" name="Rectangle 4"/>
          <p:cNvSpPr/>
          <p:nvPr/>
        </p:nvSpPr>
        <p:spPr>
          <a:xfrm>
            <a:off x="2352027" y="1402915"/>
            <a:ext cx="5093254" cy="646331"/>
          </a:xfrm>
          <a:prstGeom prst="rect">
            <a:avLst/>
          </a:prstGeom>
        </p:spPr>
        <p:txBody>
          <a:bodyPr wrap="none">
            <a:spAutoFit/>
          </a:bodyPr>
          <a:lstStyle/>
          <a:p>
            <a:r>
              <a:rPr lang="fr-FR" sz="3600" dirty="0" err="1"/>
              <a:t>Elina</a:t>
            </a:r>
            <a:r>
              <a:rPr lang="fr-FR" sz="3600" dirty="0"/>
              <a:t> </a:t>
            </a:r>
            <a:r>
              <a:rPr lang="fr-FR" dirty="0"/>
              <a:t>– </a:t>
            </a:r>
            <a:r>
              <a:rPr lang="fr-FR" sz="3200" dirty="0"/>
              <a:t>Collège Lucien </a:t>
            </a:r>
            <a:r>
              <a:rPr lang="fr-FR" sz="3200" dirty="0" err="1"/>
              <a:t>Cézard</a:t>
            </a:r>
            <a:endParaRPr lang="fr-FR" sz="3200" dirty="0"/>
          </a:p>
        </p:txBody>
      </p:sp>
    </p:spTree>
    <p:extLst>
      <p:ext uri="{BB962C8B-B14F-4D97-AF65-F5344CB8AC3E}">
        <p14:creationId xmlns:p14="http://schemas.microsoft.com/office/powerpoint/2010/main" val="266366550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a:solidFill>
                  <a:srgbClr val="302C24">
                    <a:alpha val="15000"/>
                  </a:srgbClr>
                </a:solidFill>
                <a:latin typeface="Impact"/>
                <a:ea typeface="宋体"/>
                <a:cs typeface="Rockwell"/>
              </a:rPr>
              <a:t>INDIVIDUEL</a:t>
            </a:r>
            <a:endParaRPr lang="en-US" sz="12000" cap="all" dirty="0">
              <a:solidFill>
                <a:srgbClr val="302C24">
                  <a:alpha val="15000"/>
                </a:srgbClr>
              </a:solidFill>
              <a:effectLst/>
              <a:latin typeface="Impact"/>
              <a:ea typeface="宋体"/>
              <a:cs typeface="Rockwell"/>
            </a:endParaRPr>
          </a:p>
        </p:txBody>
      </p:sp>
      <p:sp>
        <p:nvSpPr>
          <p:cNvPr id="5" name="Rectangle 4"/>
          <p:cNvSpPr/>
          <p:nvPr/>
        </p:nvSpPr>
        <p:spPr>
          <a:xfrm>
            <a:off x="2352027" y="1402915"/>
            <a:ext cx="5551328" cy="646331"/>
          </a:xfrm>
          <a:prstGeom prst="rect">
            <a:avLst/>
          </a:prstGeom>
        </p:spPr>
        <p:txBody>
          <a:bodyPr wrap="none">
            <a:spAutoFit/>
          </a:bodyPr>
          <a:lstStyle/>
          <a:p>
            <a:r>
              <a:rPr lang="fr-FR" sz="3600" dirty="0" err="1"/>
              <a:t>Clar’art</a:t>
            </a:r>
            <a:r>
              <a:rPr lang="fr-FR" sz="3600" dirty="0"/>
              <a:t> </a:t>
            </a:r>
            <a:r>
              <a:rPr lang="fr-FR" dirty="0"/>
              <a:t>– </a:t>
            </a:r>
            <a:r>
              <a:rPr lang="fr-FR" sz="3200" dirty="0"/>
              <a:t>Collège Lucien </a:t>
            </a:r>
            <a:r>
              <a:rPr lang="fr-FR" sz="3200" dirty="0" err="1"/>
              <a:t>Cézard</a:t>
            </a:r>
            <a:endParaRPr lang="fr-FR" sz="3200" dirty="0"/>
          </a:p>
        </p:txBody>
      </p:sp>
      <p:pic>
        <p:nvPicPr>
          <p:cNvPr id="160770" name="Picture 2" descr="https://lh3.googleusercontent.com/qH0_LeXto1MOwexdtWAJLLsNigCdCeJ1M0HZL0f7EYmg18DkVWIey013mq4YUvN3VLkGJQ0qlFvh40H8J_MXymSGWIgHIuNMhNN1HKuWVcBqB6jGlJlxaGQQp4nvhmZwVqRiAwOT"/>
          <p:cNvPicPr>
            <a:picLocks noChangeAspect="1" noChangeArrowheads="1"/>
          </p:cNvPicPr>
          <p:nvPr/>
        </p:nvPicPr>
        <p:blipFill>
          <a:blip r:embed="rId2" cstate="print"/>
          <a:srcRect/>
          <a:stretch>
            <a:fillRect/>
          </a:stretch>
        </p:blipFill>
        <p:spPr bwMode="auto">
          <a:xfrm>
            <a:off x="607723" y="2234905"/>
            <a:ext cx="3488608" cy="4402737"/>
          </a:xfrm>
          <a:prstGeom prst="rect">
            <a:avLst/>
          </a:prstGeom>
        </p:spPr>
        <p:style>
          <a:lnRef idx="1">
            <a:schemeClr val="dk1"/>
          </a:lnRef>
          <a:fillRef idx="3">
            <a:schemeClr val="dk1"/>
          </a:fillRef>
          <a:effectRef idx="2">
            <a:schemeClr val="dk1"/>
          </a:effectRef>
          <a:fontRef idx="minor">
            <a:schemeClr val="lt1"/>
          </a:fontRef>
        </p:style>
      </p:pic>
      <p:sp>
        <p:nvSpPr>
          <p:cNvPr id="6" name="Rectangle 5"/>
          <p:cNvSpPr/>
          <p:nvPr/>
        </p:nvSpPr>
        <p:spPr>
          <a:xfrm>
            <a:off x="4555054" y="3609294"/>
            <a:ext cx="3655360" cy="461665"/>
          </a:xfrm>
          <a:prstGeom prst="rect">
            <a:avLst/>
          </a:prstGeom>
        </p:spPr>
        <p:txBody>
          <a:bodyPr wrap="none">
            <a:spAutoFit/>
          </a:bodyPr>
          <a:lstStyle/>
          <a:p>
            <a:pPr algn="ctr"/>
            <a:r>
              <a:rPr lang="fr-FR" sz="2400" b="1" dirty="0"/>
              <a:t>« La vie, c'est Maintenant ! »</a:t>
            </a:r>
          </a:p>
        </p:txBody>
      </p:sp>
    </p:spTree>
    <p:extLst>
      <p:ext uri="{BB962C8B-B14F-4D97-AF65-F5344CB8AC3E}">
        <p14:creationId xmlns:p14="http://schemas.microsoft.com/office/powerpoint/2010/main" val="266366550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a:solidFill>
                  <a:srgbClr val="302C24">
                    <a:alpha val="15000"/>
                  </a:srgbClr>
                </a:solidFill>
                <a:latin typeface="Impact"/>
                <a:ea typeface="宋体"/>
                <a:cs typeface="Rockwell"/>
              </a:rPr>
              <a:t>INDIVIDUEL</a:t>
            </a:r>
            <a:endParaRPr lang="en-US" sz="12000" cap="all" dirty="0">
              <a:solidFill>
                <a:srgbClr val="302C24">
                  <a:alpha val="15000"/>
                </a:srgbClr>
              </a:solidFill>
              <a:effectLst/>
              <a:latin typeface="Impact"/>
              <a:ea typeface="宋体"/>
              <a:cs typeface="Rockwell"/>
            </a:endParaRPr>
          </a:p>
        </p:txBody>
      </p:sp>
      <p:sp>
        <p:nvSpPr>
          <p:cNvPr id="5" name="Rectangle 4"/>
          <p:cNvSpPr/>
          <p:nvPr/>
        </p:nvSpPr>
        <p:spPr>
          <a:xfrm>
            <a:off x="1663096" y="1402915"/>
            <a:ext cx="6850722" cy="646331"/>
          </a:xfrm>
          <a:prstGeom prst="rect">
            <a:avLst/>
          </a:prstGeom>
        </p:spPr>
        <p:txBody>
          <a:bodyPr wrap="none">
            <a:spAutoFit/>
          </a:bodyPr>
          <a:lstStyle/>
          <a:p>
            <a:r>
              <a:rPr lang="fr-FR" sz="3600" dirty="0"/>
              <a:t>Fou de </a:t>
            </a:r>
            <a:r>
              <a:rPr lang="fr-FR" sz="3600" dirty="0" err="1"/>
              <a:t>Bassem</a:t>
            </a:r>
            <a:r>
              <a:rPr lang="fr-FR" sz="3600" dirty="0"/>
              <a:t> </a:t>
            </a:r>
            <a:r>
              <a:rPr lang="fr-FR" dirty="0"/>
              <a:t>– </a:t>
            </a:r>
            <a:r>
              <a:rPr lang="fr-FR" sz="3200" dirty="0"/>
              <a:t>Collège Lucien </a:t>
            </a:r>
            <a:r>
              <a:rPr lang="fr-FR" sz="3200" dirty="0" err="1"/>
              <a:t>Cézard</a:t>
            </a:r>
            <a:endParaRPr lang="fr-FR" sz="3200" dirty="0"/>
          </a:p>
        </p:txBody>
      </p:sp>
    </p:spTree>
    <p:extLst>
      <p:ext uri="{BB962C8B-B14F-4D97-AF65-F5344CB8AC3E}">
        <p14:creationId xmlns:p14="http://schemas.microsoft.com/office/powerpoint/2010/main" val="266366550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1"/>
          <p:cNvSpPr txBox="1">
            <a:spLocks/>
          </p:cNvSpPr>
          <p:nvPr/>
        </p:nvSpPr>
        <p:spPr>
          <a:xfrm>
            <a:off x="-475989" y="0"/>
            <a:ext cx="9954988" cy="1665962"/>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7300" cap="all" dirty="0">
                <a:solidFill>
                  <a:srgbClr val="302C24">
                    <a:alpha val="15000"/>
                  </a:srgbClr>
                </a:solidFill>
                <a:latin typeface="Impact"/>
                <a:ea typeface="宋体"/>
                <a:cs typeface="Rockwell"/>
              </a:rPr>
              <a:t>SALLE</a:t>
            </a:r>
          </a:p>
          <a:p>
            <a:pPr algn="ctr">
              <a:spcAft>
                <a:spcPts val="0"/>
              </a:spcAft>
            </a:pPr>
            <a:r>
              <a:rPr lang="en-US" sz="7300" cap="all" dirty="0">
                <a:solidFill>
                  <a:srgbClr val="302C24">
                    <a:alpha val="15000"/>
                  </a:srgbClr>
                </a:solidFill>
                <a:latin typeface="Impact"/>
                <a:ea typeface="宋体"/>
                <a:cs typeface="Rockwell"/>
              </a:rPr>
              <a:t>Marcel </a:t>
            </a:r>
            <a:r>
              <a:rPr lang="en-US" sz="7300" cap="all" dirty="0" err="1">
                <a:solidFill>
                  <a:srgbClr val="302C24">
                    <a:alpha val="15000"/>
                  </a:srgbClr>
                </a:solidFill>
                <a:latin typeface="Impact"/>
                <a:ea typeface="宋体"/>
                <a:cs typeface="Rockwell"/>
              </a:rPr>
              <a:t>pagnol</a:t>
            </a:r>
            <a:endParaRPr lang="en-US" sz="5400" cap="all" dirty="0">
              <a:solidFill>
                <a:srgbClr val="302C24">
                  <a:alpha val="15000"/>
                </a:srgbClr>
              </a:solidFill>
              <a:latin typeface="Impact"/>
              <a:ea typeface="宋体"/>
              <a:cs typeface="Rockwell"/>
            </a:endParaRPr>
          </a:p>
          <a:p>
            <a:pPr algn="ctr">
              <a:spcAft>
                <a:spcPts val="0"/>
              </a:spcAft>
            </a:pPr>
            <a:endParaRPr lang="en-US" sz="8000" cap="all" dirty="0">
              <a:solidFill>
                <a:srgbClr val="302C24">
                  <a:alpha val="15000"/>
                </a:srgbClr>
              </a:solidFill>
              <a:latin typeface="Impact"/>
              <a:ea typeface="宋体"/>
              <a:cs typeface="Rockwell"/>
            </a:endParaRPr>
          </a:p>
        </p:txBody>
      </p:sp>
      <p:pic>
        <p:nvPicPr>
          <p:cNvPr id="1028" name="Picture 4" descr="https://tse1.mm.bing.net/th?id=OIP.8QjJXZMtntfzhp2YEj-gowHaE8&amp;pid=Api"/>
          <p:cNvPicPr>
            <a:picLocks noChangeAspect="1" noChangeArrowheads="1"/>
          </p:cNvPicPr>
          <p:nvPr/>
        </p:nvPicPr>
        <p:blipFill>
          <a:blip r:embed="rId2" cstate="print"/>
          <a:srcRect/>
          <a:stretch>
            <a:fillRect/>
          </a:stretch>
        </p:blipFill>
        <p:spPr bwMode="auto">
          <a:xfrm>
            <a:off x="1671222" y="2705622"/>
            <a:ext cx="5932075" cy="3799672"/>
          </a:xfrm>
          <a:prstGeom prst="flowChartAlternateProcess">
            <a:avLst/>
          </a:prstGeom>
          <a:ln/>
        </p:spPr>
        <p:style>
          <a:lnRef idx="1">
            <a:schemeClr val="dk1"/>
          </a:lnRef>
          <a:fillRef idx="3">
            <a:schemeClr val="dk1"/>
          </a:fillRef>
          <a:effectRef idx="2">
            <a:schemeClr val="dk1"/>
          </a:effectRef>
          <a:fontRef idx="minor">
            <a:schemeClr val="lt1"/>
          </a:fontRef>
        </p:style>
      </p:pic>
    </p:spTree>
    <p:extLst>
      <p:ext uri="{BB962C8B-B14F-4D97-AF65-F5344CB8AC3E}">
        <p14:creationId xmlns:p14="http://schemas.microsoft.com/office/powerpoint/2010/main" val="303488261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1"/>
          <p:cNvSpPr txBox="1">
            <a:spLocks/>
          </p:cNvSpPr>
          <p:nvPr/>
        </p:nvSpPr>
        <p:spPr>
          <a:xfrm>
            <a:off x="0" y="11359"/>
            <a:ext cx="9144000" cy="2017858"/>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6600" cap="all" dirty="0">
                <a:solidFill>
                  <a:srgbClr val="302C24">
                    <a:alpha val="15000"/>
                  </a:srgbClr>
                </a:solidFill>
                <a:latin typeface="Impact"/>
                <a:ea typeface="宋体"/>
                <a:cs typeface="Rockwell"/>
              </a:rPr>
              <a:t>Poule : Chateau de </a:t>
            </a:r>
            <a:r>
              <a:rPr lang="en-US" sz="6600" cap="all" dirty="0" err="1">
                <a:solidFill>
                  <a:srgbClr val="302C24">
                    <a:alpha val="15000"/>
                  </a:srgbClr>
                </a:solidFill>
                <a:latin typeface="Impact"/>
                <a:ea typeface="宋体"/>
                <a:cs typeface="Rockwell"/>
              </a:rPr>
              <a:t>vaux</a:t>
            </a:r>
            <a:r>
              <a:rPr lang="en-US" sz="6600" cap="all" dirty="0">
                <a:solidFill>
                  <a:srgbClr val="302C24">
                    <a:alpha val="15000"/>
                  </a:srgbClr>
                </a:solidFill>
                <a:latin typeface="Impact"/>
                <a:ea typeface="宋体"/>
                <a:cs typeface="Rockwell"/>
              </a:rPr>
              <a:t> le </a:t>
            </a:r>
            <a:r>
              <a:rPr lang="en-US" sz="6600" cap="all" dirty="0" err="1">
                <a:solidFill>
                  <a:srgbClr val="302C24">
                    <a:alpha val="15000"/>
                  </a:srgbClr>
                </a:solidFill>
                <a:latin typeface="Impact"/>
                <a:ea typeface="宋体"/>
                <a:cs typeface="Rockwell"/>
              </a:rPr>
              <a:t>vicomte</a:t>
            </a:r>
            <a:endParaRPr lang="en-US" sz="6600" cap="all" dirty="0">
              <a:solidFill>
                <a:srgbClr val="302C24">
                  <a:alpha val="15000"/>
                </a:srgbClr>
              </a:solidFill>
              <a:effectLst/>
              <a:latin typeface="Impact"/>
              <a:ea typeface="宋体"/>
              <a:cs typeface="Rockwell"/>
            </a:endParaRPr>
          </a:p>
        </p:txBody>
      </p:sp>
      <p:pic>
        <p:nvPicPr>
          <p:cNvPr id="8194" name="Picture 2" descr="https://tse4.mm.bing.net/th?id=OIP.p4bDgFPJVVWF8zK3M59HvgHaE7&amp;pid=Api"/>
          <p:cNvPicPr>
            <a:picLocks noChangeAspect="1" noChangeArrowheads="1"/>
          </p:cNvPicPr>
          <p:nvPr/>
        </p:nvPicPr>
        <p:blipFill>
          <a:blip r:embed="rId2" cstate="print"/>
          <a:srcRect t="9999" b="12767"/>
          <a:stretch>
            <a:fillRect/>
          </a:stretch>
        </p:blipFill>
        <p:spPr bwMode="auto">
          <a:xfrm>
            <a:off x="155575" y="4885151"/>
            <a:ext cx="3614282" cy="1855085"/>
          </a:xfrm>
          <a:prstGeom prst="rect">
            <a:avLst/>
          </a:prstGeom>
        </p:spPr>
        <p:style>
          <a:lnRef idx="1">
            <a:schemeClr val="dk1"/>
          </a:lnRef>
          <a:fillRef idx="3">
            <a:schemeClr val="dk1"/>
          </a:fillRef>
          <a:effectRef idx="2">
            <a:schemeClr val="dk1"/>
          </a:effectRef>
          <a:fontRef idx="minor">
            <a:schemeClr val="lt1"/>
          </a:fontRef>
        </p:style>
      </p:pic>
      <p:pic>
        <p:nvPicPr>
          <p:cNvPr id="8196" name="Picture 4" descr="https://tse4.mm.bing.net/th?id=OIP.TaAdeZS4vMGLlpdMm1CangHaCO&amp;pid=Api"/>
          <p:cNvPicPr>
            <a:picLocks noChangeAspect="1" noChangeArrowheads="1"/>
          </p:cNvPicPr>
          <p:nvPr/>
        </p:nvPicPr>
        <p:blipFill>
          <a:blip r:embed="rId3" cstate="print"/>
          <a:srcRect/>
          <a:stretch>
            <a:fillRect/>
          </a:stretch>
        </p:blipFill>
        <p:spPr bwMode="auto">
          <a:xfrm>
            <a:off x="3825702" y="5203278"/>
            <a:ext cx="5130408" cy="1536958"/>
          </a:xfrm>
          <a:prstGeom prst="rect">
            <a:avLst/>
          </a:prstGeom>
        </p:spPr>
        <p:style>
          <a:lnRef idx="1">
            <a:schemeClr val="dk1"/>
          </a:lnRef>
          <a:fillRef idx="3">
            <a:schemeClr val="dk1"/>
          </a:fillRef>
          <a:effectRef idx="2">
            <a:schemeClr val="dk1"/>
          </a:effectRef>
          <a:fontRef idx="minor">
            <a:schemeClr val="lt1"/>
          </a:fontRef>
        </p:style>
      </p:pic>
      <p:sp>
        <p:nvSpPr>
          <p:cNvPr id="7" name="ZoneTexte 6"/>
          <p:cNvSpPr txBox="1"/>
          <p:nvPr/>
        </p:nvSpPr>
        <p:spPr>
          <a:xfrm>
            <a:off x="1766170" y="2392471"/>
            <a:ext cx="7189940" cy="1815882"/>
          </a:xfrm>
          <a:prstGeom prst="rect">
            <a:avLst/>
          </a:prstGeom>
          <a:noFill/>
        </p:spPr>
        <p:txBody>
          <a:bodyPr wrap="square" rtlCol="0">
            <a:spAutoFit/>
          </a:bodyPr>
          <a:lstStyle/>
          <a:p>
            <a:pPr algn="ctr"/>
            <a:r>
              <a:rPr lang="fr-FR" sz="2800" b="1" dirty="0"/>
              <a:t>Gentes poètes manient les lettres à la perfection </a:t>
            </a:r>
          </a:p>
          <a:p>
            <a:pPr algn="ctr"/>
            <a:r>
              <a:rPr lang="fr-FR" sz="2800" b="1" dirty="0"/>
              <a:t>Ô sacrilège les fautes de dictions </a:t>
            </a:r>
          </a:p>
          <a:p>
            <a:pPr algn="ctr"/>
            <a:r>
              <a:rPr lang="fr-FR" sz="2800" b="1" dirty="0"/>
              <a:t>Ici la poésie est d’usage </a:t>
            </a:r>
          </a:p>
          <a:p>
            <a:pPr algn="ctr"/>
            <a:r>
              <a:rPr lang="fr-FR" sz="2800" b="1" dirty="0"/>
              <a:t>Elle se lit sur les visages </a:t>
            </a:r>
          </a:p>
        </p:txBody>
      </p:sp>
    </p:spTree>
    <p:extLst>
      <p:ext uri="{BB962C8B-B14F-4D97-AF65-F5344CB8AC3E}">
        <p14:creationId xmlns:p14="http://schemas.microsoft.com/office/powerpoint/2010/main" val="348707476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err="1">
                <a:solidFill>
                  <a:srgbClr val="302C24">
                    <a:alpha val="15000"/>
                  </a:srgbClr>
                </a:solidFill>
                <a:latin typeface="Impact"/>
                <a:ea typeface="宋体"/>
                <a:cs typeface="Rockwell"/>
              </a:rPr>
              <a:t>Equipes</a:t>
            </a:r>
            <a:endParaRPr lang="en-US" sz="12000" cap="all" dirty="0">
              <a:solidFill>
                <a:srgbClr val="302C24">
                  <a:alpha val="15000"/>
                </a:srgbClr>
              </a:solidFill>
              <a:effectLst/>
              <a:latin typeface="Impact"/>
              <a:ea typeface="宋体"/>
              <a:cs typeface="Rockwell"/>
            </a:endParaRPr>
          </a:p>
        </p:txBody>
      </p:sp>
      <p:sp>
        <p:nvSpPr>
          <p:cNvPr id="3" name="ZoneTexte 2"/>
          <p:cNvSpPr txBox="1"/>
          <p:nvPr/>
        </p:nvSpPr>
        <p:spPr>
          <a:xfrm>
            <a:off x="651354" y="1460905"/>
            <a:ext cx="9144000" cy="630942"/>
          </a:xfrm>
          <a:prstGeom prst="rect">
            <a:avLst/>
          </a:prstGeom>
          <a:noFill/>
        </p:spPr>
        <p:txBody>
          <a:bodyPr wrap="square" rtlCol="0">
            <a:spAutoFit/>
          </a:bodyPr>
          <a:lstStyle/>
          <a:p>
            <a:r>
              <a:rPr lang="fr-FR" sz="3500" b="1" dirty="0"/>
              <a:t>Les Ames perdues </a:t>
            </a:r>
            <a:r>
              <a:rPr lang="fr-FR" sz="3200" dirty="0"/>
              <a:t>- Collège La Mare aux Camps</a:t>
            </a:r>
          </a:p>
        </p:txBody>
      </p:sp>
      <p:pic>
        <p:nvPicPr>
          <p:cNvPr id="1026" name="Picture 2" descr="C:\Users\Juliette\Downloads\Les âmes perdues La mare aux champs groupe 1.JPG"/>
          <p:cNvPicPr>
            <a:picLocks noChangeAspect="1" noChangeArrowheads="1"/>
          </p:cNvPicPr>
          <p:nvPr/>
        </p:nvPicPr>
        <p:blipFill>
          <a:blip r:embed="rId2" cstate="print"/>
          <a:srcRect l="24521" t="42505" r="17397"/>
          <a:stretch>
            <a:fillRect/>
          </a:stretch>
        </p:blipFill>
        <p:spPr bwMode="auto">
          <a:xfrm>
            <a:off x="2561572" y="4235436"/>
            <a:ext cx="4283901" cy="2383223"/>
          </a:xfrm>
          <a:prstGeom prst="rect">
            <a:avLst/>
          </a:prstGeom>
        </p:spPr>
        <p:style>
          <a:lnRef idx="1">
            <a:schemeClr val="dk1"/>
          </a:lnRef>
          <a:fillRef idx="3">
            <a:schemeClr val="dk1"/>
          </a:fillRef>
          <a:effectRef idx="2">
            <a:schemeClr val="dk1"/>
          </a:effectRef>
          <a:fontRef idx="minor">
            <a:schemeClr val="lt1"/>
          </a:fontRef>
        </p:style>
      </p:pic>
      <p:sp>
        <p:nvSpPr>
          <p:cNvPr id="5" name="Rectangle 4"/>
          <p:cNvSpPr/>
          <p:nvPr/>
        </p:nvSpPr>
        <p:spPr>
          <a:xfrm>
            <a:off x="2273473" y="2430049"/>
            <a:ext cx="4572000" cy="1569660"/>
          </a:xfrm>
          <a:prstGeom prst="rect">
            <a:avLst/>
          </a:prstGeom>
        </p:spPr>
        <p:txBody>
          <a:bodyPr>
            <a:spAutoFit/>
          </a:bodyPr>
          <a:lstStyle/>
          <a:p>
            <a:pPr algn="ctr"/>
            <a:r>
              <a:rPr lang="fr-FR" sz="2400" b="1" dirty="0"/>
              <a:t>« Sans en faire une montagne,</a:t>
            </a:r>
          </a:p>
          <a:p>
            <a:pPr algn="ctr"/>
            <a:r>
              <a:rPr lang="fr-FR" sz="2400" b="1" dirty="0"/>
              <a:t>Vous n’êtes pas à l’abri </a:t>
            </a:r>
          </a:p>
          <a:p>
            <a:pPr algn="ctr"/>
            <a:r>
              <a:rPr lang="fr-FR" sz="2400" b="1" dirty="0"/>
              <a:t>D’être chamboulés et surpris</a:t>
            </a:r>
          </a:p>
          <a:p>
            <a:pPr algn="ctr"/>
            <a:r>
              <a:rPr lang="fr-FR" sz="2400" b="1" dirty="0"/>
              <a:t>Et de passer du rire aux larmes</a:t>
            </a:r>
            <a:r>
              <a:rPr lang="fr-FR" sz="2400" dirty="0"/>
              <a:t>. »</a:t>
            </a:r>
          </a:p>
        </p:txBody>
      </p:sp>
    </p:spTree>
    <p:extLst>
      <p:ext uri="{BB962C8B-B14F-4D97-AF65-F5344CB8AC3E}">
        <p14:creationId xmlns:p14="http://schemas.microsoft.com/office/powerpoint/2010/main" val="364681357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err="1">
                <a:solidFill>
                  <a:srgbClr val="302C24">
                    <a:alpha val="15000"/>
                  </a:srgbClr>
                </a:solidFill>
                <a:latin typeface="Impact"/>
                <a:ea typeface="宋体"/>
                <a:cs typeface="Rockwell"/>
              </a:rPr>
              <a:t>Equipes</a:t>
            </a:r>
            <a:endParaRPr lang="en-US" sz="12000" cap="all" dirty="0">
              <a:solidFill>
                <a:srgbClr val="302C24">
                  <a:alpha val="15000"/>
                </a:srgbClr>
              </a:solidFill>
              <a:effectLst/>
              <a:latin typeface="Impact"/>
              <a:ea typeface="宋体"/>
              <a:cs typeface="Rockwell"/>
            </a:endParaRPr>
          </a:p>
        </p:txBody>
      </p:sp>
      <p:pic>
        <p:nvPicPr>
          <p:cNvPr id="2050" name="Picture 2" descr="C:\Users\Juliette\Downloads\Les reflets La mare aux champs gpe 2.JPG"/>
          <p:cNvPicPr>
            <a:picLocks noChangeAspect="1" noChangeArrowheads="1"/>
          </p:cNvPicPr>
          <p:nvPr/>
        </p:nvPicPr>
        <p:blipFill>
          <a:blip r:embed="rId2" cstate="print"/>
          <a:srcRect t="15936"/>
          <a:stretch>
            <a:fillRect/>
          </a:stretch>
        </p:blipFill>
        <p:spPr bwMode="auto">
          <a:xfrm>
            <a:off x="1628385" y="4045907"/>
            <a:ext cx="5624186" cy="2657081"/>
          </a:xfrm>
          <a:prstGeom prst="rect">
            <a:avLst/>
          </a:prstGeom>
        </p:spPr>
        <p:style>
          <a:lnRef idx="1">
            <a:schemeClr val="dk1"/>
          </a:lnRef>
          <a:fillRef idx="3">
            <a:schemeClr val="dk1"/>
          </a:fillRef>
          <a:effectRef idx="2">
            <a:schemeClr val="dk1"/>
          </a:effectRef>
          <a:fontRef idx="minor">
            <a:schemeClr val="lt1"/>
          </a:fontRef>
        </p:style>
      </p:pic>
      <p:sp>
        <p:nvSpPr>
          <p:cNvPr id="2051" name="Rectangle 3"/>
          <p:cNvSpPr>
            <a:spLocks noChangeArrowheads="1"/>
          </p:cNvSpPr>
          <p:nvPr/>
        </p:nvSpPr>
        <p:spPr bwMode="auto">
          <a:xfrm>
            <a:off x="1941536" y="2193130"/>
            <a:ext cx="5624186"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400" b="1" i="0" u="none" strike="noStrike" cap="none" normalizeH="0" baseline="0" dirty="0">
                <a:ln>
                  <a:noFill/>
                </a:ln>
                <a:solidFill>
                  <a:schemeClr val="tx1"/>
                </a:solidFill>
                <a:effectLst/>
                <a:ea typeface="Calibri" pitchFamily="34" charset="0"/>
                <a:cs typeface="Times New Roman" pitchFamily="18" charset="0"/>
              </a:rPr>
              <a:t>« Nous les cris, l’écrit, les reflets</a:t>
            </a:r>
            <a:endParaRPr kumimoji="0" lang="fr-FR" sz="2400" b="0" i="0" u="none" strike="noStrike" cap="none" normalizeH="0" baseline="0" dirty="0">
              <a:ln>
                <a:noFill/>
              </a:ln>
              <a:solidFill>
                <a:schemeClr val="tx1"/>
              </a:solidFill>
              <a:effectLs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sz="2400" b="1" i="0" u="none" strike="noStrike" cap="none" normalizeH="0" baseline="0" dirty="0">
                <a:ln>
                  <a:noFill/>
                </a:ln>
                <a:solidFill>
                  <a:schemeClr val="tx1"/>
                </a:solidFill>
                <a:effectLst/>
                <a:ea typeface="Calibri" pitchFamily="34" charset="0"/>
                <a:cs typeface="Times New Roman" pitchFamily="18" charset="0"/>
              </a:rPr>
              <a:t>De notre vie, de notre réalité</a:t>
            </a:r>
            <a:endParaRPr kumimoji="0" lang="fr-FR" sz="2400" b="0" i="0" u="none" strike="noStrike" cap="none" normalizeH="0" baseline="0" dirty="0">
              <a:ln>
                <a:noFill/>
              </a:ln>
              <a:solidFill>
                <a:schemeClr val="tx1"/>
              </a:solidFill>
              <a:effectLs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sz="2400" b="1" i="0" u="none" strike="noStrike" cap="none" normalizeH="0" baseline="0" dirty="0">
                <a:ln>
                  <a:noFill/>
                </a:ln>
                <a:solidFill>
                  <a:schemeClr val="tx1"/>
                </a:solidFill>
                <a:effectLst/>
                <a:ea typeface="Calibri" pitchFamily="34" charset="0"/>
                <a:cs typeface="Times New Roman" pitchFamily="18" charset="0"/>
              </a:rPr>
              <a:t>D’ici, de là-haut et de là-bas</a:t>
            </a:r>
            <a:endParaRPr kumimoji="0" lang="fr-FR" sz="2400" b="0" i="0" u="none" strike="noStrike" cap="none" normalizeH="0" baseline="0" dirty="0">
              <a:ln>
                <a:noFill/>
              </a:ln>
              <a:solidFill>
                <a:schemeClr val="tx1"/>
              </a:solidFill>
              <a:effectLs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sz="2400" b="1" i="0" u="none" strike="noStrike" cap="none" normalizeH="0" baseline="0" dirty="0">
                <a:ln>
                  <a:noFill/>
                </a:ln>
                <a:solidFill>
                  <a:schemeClr val="tx1"/>
                </a:solidFill>
                <a:effectLst/>
                <a:ea typeface="Calibri" pitchFamily="34" charset="0"/>
                <a:cs typeface="Times New Roman" pitchFamily="18" charset="0"/>
              </a:rPr>
              <a:t>Nous sommes Apo, Hamza, Laura »</a:t>
            </a:r>
            <a:endParaRPr kumimoji="0" lang="fr-FR" sz="2400" b="0" i="0" u="none" strike="noStrike" cap="none" normalizeH="0" baseline="0" dirty="0">
              <a:ln>
                <a:noFill/>
              </a:ln>
              <a:solidFill>
                <a:schemeClr val="tx1"/>
              </a:solidFill>
              <a:effectLst/>
              <a:cs typeface="Arial" pitchFamily="34" charset="0"/>
            </a:endParaRPr>
          </a:p>
        </p:txBody>
      </p:sp>
      <p:sp>
        <p:nvSpPr>
          <p:cNvPr id="5" name="Rectangle 4"/>
          <p:cNvSpPr/>
          <p:nvPr/>
        </p:nvSpPr>
        <p:spPr>
          <a:xfrm>
            <a:off x="1215646" y="1453019"/>
            <a:ext cx="7013138" cy="646331"/>
          </a:xfrm>
          <a:prstGeom prst="rect">
            <a:avLst/>
          </a:prstGeom>
        </p:spPr>
        <p:txBody>
          <a:bodyPr wrap="none">
            <a:spAutoFit/>
          </a:bodyPr>
          <a:lstStyle/>
          <a:p>
            <a:r>
              <a:rPr lang="fr-FR" sz="3600" dirty="0"/>
              <a:t>Les Reflets </a:t>
            </a:r>
            <a:r>
              <a:rPr lang="fr-FR" sz="3200" dirty="0"/>
              <a:t>- Collège La Mare aux Camps</a:t>
            </a:r>
          </a:p>
        </p:txBody>
      </p:sp>
    </p:spTree>
    <p:extLst>
      <p:ext uri="{BB962C8B-B14F-4D97-AF65-F5344CB8AC3E}">
        <p14:creationId xmlns:p14="http://schemas.microsoft.com/office/powerpoint/2010/main" val="3646813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141811"/>
            <a:ext cx="9144000" cy="6186310"/>
          </a:xfrm>
          <a:prstGeom prst="rect">
            <a:avLst/>
          </a:prstGeom>
        </p:spPr>
        <p:txBody>
          <a:bodyPr wrap="square">
            <a:spAutoFit/>
          </a:bodyPr>
          <a:lstStyle/>
          <a:p>
            <a:pPr algn="ctr"/>
            <a:r>
              <a:rPr lang="fr-FR" sz="1900" b="1" dirty="0"/>
              <a:t>Auteur/Interprète/Coordonnatrice des ateliers </a:t>
            </a:r>
            <a:r>
              <a:rPr lang="fr-FR" sz="1900" b="1" dirty="0" err="1"/>
              <a:t>slam</a:t>
            </a:r>
            <a:r>
              <a:rPr lang="fr-FR" sz="1900" b="1" dirty="0"/>
              <a:t> et présentatrice du Grand </a:t>
            </a:r>
            <a:r>
              <a:rPr lang="fr-FR" sz="1900" b="1" dirty="0" err="1"/>
              <a:t>Slam</a:t>
            </a:r>
            <a:r>
              <a:rPr lang="fr-FR" sz="1900" b="1" dirty="0"/>
              <a:t> du 77</a:t>
            </a:r>
          </a:p>
          <a:p>
            <a:pPr algn="ctr"/>
            <a:r>
              <a:rPr lang="fr-FR" sz="2000" b="1" dirty="0"/>
              <a:t>Elle remporte le concours France Québec en 2014</a:t>
            </a:r>
          </a:p>
          <a:p>
            <a:pPr algn="ctr"/>
            <a:r>
              <a:rPr lang="fr-FR" sz="2000" b="1" dirty="0"/>
              <a:t>Vainqueur du Grand </a:t>
            </a:r>
            <a:r>
              <a:rPr lang="fr-FR" sz="2000" b="1" dirty="0" err="1"/>
              <a:t>Slam</a:t>
            </a:r>
            <a:r>
              <a:rPr lang="fr-FR" sz="2000" b="1" dirty="0"/>
              <a:t> National 2017</a:t>
            </a:r>
          </a:p>
          <a:p>
            <a:pPr algn="ctr"/>
            <a:r>
              <a:rPr lang="fr-FR" sz="2000" b="1" dirty="0"/>
              <a:t>Vainqueur du Grand </a:t>
            </a:r>
            <a:r>
              <a:rPr lang="fr-FR" sz="2000" b="1" dirty="0" err="1"/>
              <a:t>Slam</a:t>
            </a:r>
            <a:r>
              <a:rPr lang="fr-FR" sz="2000" b="1" dirty="0"/>
              <a:t> National par équipe en 2013, 2016, 2017</a:t>
            </a:r>
          </a:p>
          <a:p>
            <a:pPr algn="ctr"/>
            <a:r>
              <a:rPr lang="fr-FR" sz="2000" b="1" dirty="0"/>
              <a:t>Finaliste des Championnats D’Europe de </a:t>
            </a:r>
            <a:r>
              <a:rPr lang="fr-FR" sz="2000" b="1" dirty="0" err="1"/>
              <a:t>Slam</a:t>
            </a:r>
            <a:r>
              <a:rPr lang="fr-FR" sz="2000" b="1" dirty="0"/>
              <a:t> Poésie</a:t>
            </a:r>
          </a:p>
          <a:p>
            <a:pPr algn="ctr"/>
            <a:r>
              <a:rPr lang="fr-FR" sz="2000" b="1" dirty="0"/>
              <a:t>Invitée d’honneur au Festival de poésie de Guadeloupe</a:t>
            </a:r>
          </a:p>
          <a:p>
            <a:pPr algn="ctr">
              <a:spcAft>
                <a:spcPts val="600"/>
              </a:spcAft>
            </a:pPr>
            <a:r>
              <a:rPr lang="fr-FR" sz="2000" b="1" dirty="0"/>
              <a:t>3</a:t>
            </a:r>
            <a:r>
              <a:rPr lang="fr-FR" sz="2000" b="1" baseline="30000" dirty="0"/>
              <a:t>ème</a:t>
            </a:r>
            <a:r>
              <a:rPr lang="fr-FR" sz="2000" b="1" dirty="0"/>
              <a:t>  au Championnat du monde 2018.</a:t>
            </a:r>
            <a:endParaRPr lang="fr-FR" dirty="0"/>
          </a:p>
          <a:p>
            <a:pPr lvl="6" algn="ctr"/>
            <a:r>
              <a:rPr lang="fr-FR" i="1" dirty="0"/>
              <a:t>Pas la force d’un lion mais l’art d’être caméléon</a:t>
            </a:r>
            <a:br>
              <a:rPr lang="fr-FR" i="1" dirty="0"/>
            </a:br>
            <a:r>
              <a:rPr lang="fr-FR" i="1" dirty="0" err="1"/>
              <a:t>Chadeline</a:t>
            </a:r>
            <a:r>
              <a:rPr lang="fr-FR" i="1" dirty="0"/>
              <a:t> ou…L’art de la discrétion</a:t>
            </a:r>
            <a:br>
              <a:rPr lang="fr-FR" i="1" dirty="0"/>
            </a:br>
            <a:r>
              <a:rPr lang="fr-FR" i="1" dirty="0"/>
              <a:t>Je m’infiltre entre les signes de ponctuation</a:t>
            </a:r>
            <a:br>
              <a:rPr lang="fr-FR" i="1" dirty="0"/>
            </a:br>
            <a:r>
              <a:rPr lang="fr-FR" i="1" dirty="0"/>
              <a:t>j’affute chaque jour mon attention</a:t>
            </a:r>
            <a:br>
              <a:rPr lang="fr-FR" i="1" dirty="0"/>
            </a:br>
            <a:r>
              <a:rPr lang="fr-FR" i="1" dirty="0"/>
              <a:t>et aiguise mon sens de l’observation</a:t>
            </a:r>
            <a:br>
              <a:rPr lang="fr-FR" i="1" dirty="0"/>
            </a:br>
            <a:r>
              <a:rPr lang="fr-FR" i="1" dirty="0" err="1"/>
              <a:t>Chadeline</a:t>
            </a:r>
            <a:r>
              <a:rPr lang="fr-FR" i="1" dirty="0"/>
              <a:t>, l’œil de lynx et l’ouïe fine,</a:t>
            </a:r>
            <a:br>
              <a:rPr lang="fr-FR" i="1" dirty="0"/>
            </a:br>
            <a:r>
              <a:rPr lang="fr-FR" i="1" dirty="0"/>
              <a:t>mes enquêtes j’affine</a:t>
            </a:r>
            <a:br>
              <a:rPr lang="fr-FR" i="1" dirty="0"/>
            </a:br>
            <a:r>
              <a:rPr lang="fr-FR" i="1" dirty="0"/>
              <a:t>le flair d’une panthère, même si j’en ai pas l’air !</a:t>
            </a:r>
            <a:br>
              <a:rPr lang="fr-FR" i="1" dirty="0"/>
            </a:br>
            <a:r>
              <a:rPr lang="fr-FR" i="1" dirty="0"/>
              <a:t>à patte de velours je progresse parmi les vers</a:t>
            </a:r>
            <a:br>
              <a:rPr lang="fr-FR" i="1" dirty="0"/>
            </a:br>
            <a:r>
              <a:rPr lang="fr-FR" i="1" dirty="0"/>
              <a:t>J’observe, Je cherche sous les syllabes, sous les mots qui m’étonnent</a:t>
            </a:r>
            <a:br>
              <a:rPr lang="fr-FR" i="1" dirty="0"/>
            </a:br>
            <a:r>
              <a:rPr lang="fr-FR" i="1" dirty="0"/>
              <a:t>Les indices, les empreintes sous chaque consonne qui résonne</a:t>
            </a:r>
            <a:br>
              <a:rPr lang="fr-FR" i="1" dirty="0"/>
            </a:br>
            <a:r>
              <a:rPr lang="fr-FR" i="1" dirty="0"/>
              <a:t>et trouve les preuves qui détonnent…</a:t>
            </a:r>
            <a:br>
              <a:rPr lang="fr-FR" i="1" dirty="0"/>
            </a:br>
            <a:br>
              <a:rPr lang="fr-FR" dirty="0"/>
            </a:br>
            <a:endParaRPr lang="fr-FR" dirty="0"/>
          </a:p>
        </p:txBody>
      </p:sp>
      <p:sp>
        <p:nvSpPr>
          <p:cNvPr id="5" name="Text Box 21"/>
          <p:cNvSpPr txBox="1">
            <a:spLocks/>
          </p:cNvSpPr>
          <p:nvPr/>
        </p:nvSpPr>
        <p:spPr>
          <a:xfrm>
            <a:off x="279863" y="64571"/>
            <a:ext cx="5639265" cy="1409196"/>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spcAft>
                <a:spcPts val="0"/>
              </a:spcAft>
            </a:pPr>
            <a:r>
              <a:rPr lang="en-US" sz="8000" cap="all" dirty="0" err="1">
                <a:solidFill>
                  <a:srgbClr val="302C24">
                    <a:alpha val="15000"/>
                  </a:srgbClr>
                </a:solidFill>
                <a:latin typeface="Impact"/>
                <a:ea typeface="宋体"/>
                <a:cs typeface="Rockwell"/>
              </a:rPr>
              <a:t>chadeline</a:t>
            </a:r>
            <a:endParaRPr lang="en-US" sz="6600" cap="all" dirty="0">
              <a:solidFill>
                <a:srgbClr val="302C24">
                  <a:alpha val="15000"/>
                </a:srgbClr>
              </a:solidFill>
              <a:latin typeface="Impact"/>
              <a:ea typeface="宋体"/>
              <a:cs typeface="Rockwell"/>
            </a:endParaRPr>
          </a:p>
          <a:p>
            <a:pPr algn="ctr">
              <a:spcAft>
                <a:spcPts val="0"/>
              </a:spcAft>
            </a:pPr>
            <a:r>
              <a:rPr lang="en-US" sz="12000" cap="all" dirty="0">
                <a:solidFill>
                  <a:srgbClr val="302C24">
                    <a:alpha val="15000"/>
                  </a:srgbClr>
                </a:solidFill>
                <a:latin typeface="Impact"/>
                <a:ea typeface="宋体"/>
                <a:cs typeface="Rockwell"/>
              </a:rPr>
              <a:t> </a:t>
            </a:r>
            <a:r>
              <a:rPr lang="en-US" sz="12000" cap="all" dirty="0">
                <a:solidFill>
                  <a:srgbClr val="302C24">
                    <a:alpha val="15000"/>
                  </a:srgbClr>
                </a:solidFill>
                <a:effectLst/>
                <a:latin typeface="Impact"/>
                <a:ea typeface="宋体"/>
                <a:cs typeface="Rockwell"/>
              </a:rPr>
              <a:t> </a:t>
            </a:r>
            <a:endParaRPr lang="en-US" sz="12000" cap="all" dirty="0">
              <a:solidFill>
                <a:srgbClr val="302C24">
                  <a:alpha val="15000"/>
                </a:srgbClr>
              </a:solidFill>
              <a:latin typeface="Impact"/>
              <a:ea typeface="宋体"/>
              <a:cs typeface="Rockwell"/>
            </a:endParaRPr>
          </a:p>
          <a:p>
            <a:pPr algn="ctr">
              <a:spcAft>
                <a:spcPts val="0"/>
              </a:spcAft>
            </a:pPr>
            <a:r>
              <a:rPr lang="en-US" sz="8800" cap="all" dirty="0">
                <a:solidFill>
                  <a:srgbClr val="302C24">
                    <a:alpha val="15000"/>
                  </a:srgbClr>
                </a:solidFill>
                <a:latin typeface="Impact"/>
                <a:ea typeface="宋体"/>
                <a:cs typeface="Rockwell"/>
              </a:rPr>
              <a:t>                                             </a:t>
            </a:r>
            <a:endParaRPr lang="fr-FR" sz="8000" cap="all" dirty="0">
              <a:solidFill>
                <a:srgbClr val="302C24">
                  <a:alpha val="15000"/>
                </a:srgbClr>
              </a:solidFill>
              <a:effectLst/>
              <a:latin typeface="Impact"/>
              <a:ea typeface="宋体"/>
              <a:cs typeface="Rockwell"/>
            </a:endParaRPr>
          </a:p>
        </p:txBody>
      </p:sp>
      <p:pic>
        <p:nvPicPr>
          <p:cNvPr id="7" name="Image 6" descr="10293845_10153832649329062_6506508817655781244_o (1).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rot="20791366">
            <a:off x="567366" y="3655893"/>
            <a:ext cx="2190994" cy="27260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2156829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err="1">
                <a:solidFill>
                  <a:srgbClr val="302C24">
                    <a:alpha val="15000"/>
                  </a:srgbClr>
                </a:solidFill>
                <a:latin typeface="Impact"/>
                <a:ea typeface="宋体"/>
                <a:cs typeface="Rockwell"/>
              </a:rPr>
              <a:t>Equipes</a:t>
            </a:r>
            <a:endParaRPr lang="en-US" sz="12000" cap="all" dirty="0">
              <a:solidFill>
                <a:srgbClr val="302C24">
                  <a:alpha val="15000"/>
                </a:srgbClr>
              </a:solidFill>
              <a:effectLst/>
              <a:latin typeface="Impact"/>
              <a:ea typeface="宋体"/>
              <a:cs typeface="Rockwell"/>
            </a:endParaRPr>
          </a:p>
        </p:txBody>
      </p:sp>
      <p:sp>
        <p:nvSpPr>
          <p:cNvPr id="3" name="Rectangle 2"/>
          <p:cNvSpPr/>
          <p:nvPr/>
        </p:nvSpPr>
        <p:spPr>
          <a:xfrm>
            <a:off x="4087649" y="3732756"/>
            <a:ext cx="4572000" cy="2308324"/>
          </a:xfrm>
          <a:prstGeom prst="rect">
            <a:avLst/>
          </a:prstGeom>
        </p:spPr>
        <p:txBody>
          <a:bodyPr>
            <a:spAutoFit/>
          </a:bodyPr>
          <a:lstStyle/>
          <a:p>
            <a:pPr algn="ctr"/>
            <a:r>
              <a:rPr lang="fr-FR" sz="2400" b="1" dirty="0"/>
              <a:t>Jusqu'au bout, jusqu'au dernier souffle nous avons de l'inspiration. SOUFFLEZ! INSPIREZ ! Vous êtes vivants, vous y croyez: pouvoir des mots, bienvenus, chers amis de la poésie</a:t>
            </a:r>
            <a:endParaRPr lang="fr-FR" sz="2400" dirty="0"/>
          </a:p>
        </p:txBody>
      </p:sp>
      <p:sp>
        <p:nvSpPr>
          <p:cNvPr id="4" name="ZoneTexte 3"/>
          <p:cNvSpPr txBox="1"/>
          <p:nvPr/>
        </p:nvSpPr>
        <p:spPr>
          <a:xfrm>
            <a:off x="1791222" y="1402915"/>
            <a:ext cx="5448822" cy="646331"/>
          </a:xfrm>
          <a:prstGeom prst="rect">
            <a:avLst/>
          </a:prstGeom>
          <a:noFill/>
        </p:spPr>
        <p:txBody>
          <a:bodyPr wrap="square" rtlCol="0">
            <a:spAutoFit/>
          </a:bodyPr>
          <a:lstStyle/>
          <a:p>
            <a:r>
              <a:rPr lang="fr-FR" sz="3600" dirty="0"/>
              <a:t>Les inspirés - </a:t>
            </a:r>
            <a:r>
              <a:rPr lang="fr-FR" sz="3200" dirty="0"/>
              <a:t>Collège La Vallée </a:t>
            </a:r>
            <a:endParaRPr lang="fr-FR" sz="3600" dirty="0"/>
          </a:p>
        </p:txBody>
      </p:sp>
      <p:pic>
        <p:nvPicPr>
          <p:cNvPr id="66562" name="Picture 2" descr="https://lh4.googleusercontent.com/r9_glSGMD5Wy2lNyQ_r7ph7xTtYEHfymQHWeTl2C_NG0fkVPDK6dge5BhODuLlOz0HBF49F0IHuGIGDMUaMviru-QYrLdVUl73Bwf_1IcSwvu8FQ1H9AacpcRaCSTl7I31u2J7Bl"/>
          <p:cNvPicPr>
            <a:picLocks noChangeAspect="1" noChangeArrowheads="1"/>
          </p:cNvPicPr>
          <p:nvPr/>
        </p:nvPicPr>
        <p:blipFill>
          <a:blip r:embed="rId2" cstate="print"/>
          <a:srcRect/>
          <a:stretch>
            <a:fillRect/>
          </a:stretch>
        </p:blipFill>
        <p:spPr bwMode="auto">
          <a:xfrm>
            <a:off x="254384" y="3031300"/>
            <a:ext cx="3833265" cy="2874950"/>
          </a:xfrm>
          <a:prstGeom prst="rect">
            <a:avLst/>
          </a:prstGeom>
        </p:spPr>
        <p:style>
          <a:lnRef idx="1">
            <a:schemeClr val="dk1"/>
          </a:lnRef>
          <a:fillRef idx="3">
            <a:schemeClr val="dk1"/>
          </a:fillRef>
          <a:effectRef idx="2">
            <a:schemeClr val="dk1"/>
          </a:effectRef>
          <a:fontRef idx="minor">
            <a:schemeClr val="lt1"/>
          </a:fontRef>
        </p:style>
      </p:pic>
    </p:spTree>
    <p:extLst>
      <p:ext uri="{BB962C8B-B14F-4D97-AF65-F5344CB8AC3E}">
        <p14:creationId xmlns:p14="http://schemas.microsoft.com/office/powerpoint/2010/main" val="364681357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err="1">
                <a:solidFill>
                  <a:srgbClr val="302C24">
                    <a:alpha val="15000"/>
                  </a:srgbClr>
                </a:solidFill>
                <a:latin typeface="Impact"/>
                <a:ea typeface="宋体"/>
                <a:cs typeface="Rockwell"/>
              </a:rPr>
              <a:t>Equipes</a:t>
            </a:r>
            <a:endParaRPr lang="en-US" sz="12000" cap="all" dirty="0">
              <a:solidFill>
                <a:srgbClr val="302C24">
                  <a:alpha val="15000"/>
                </a:srgbClr>
              </a:solidFill>
              <a:effectLst/>
              <a:latin typeface="Impact"/>
              <a:ea typeface="宋体"/>
              <a:cs typeface="Rockwell"/>
            </a:endParaRPr>
          </a:p>
        </p:txBody>
      </p:sp>
      <p:sp>
        <p:nvSpPr>
          <p:cNvPr id="3" name="Rectangle 2"/>
          <p:cNvSpPr/>
          <p:nvPr/>
        </p:nvSpPr>
        <p:spPr>
          <a:xfrm>
            <a:off x="3394552" y="2956142"/>
            <a:ext cx="5549031" cy="2308324"/>
          </a:xfrm>
          <a:prstGeom prst="rect">
            <a:avLst/>
          </a:prstGeom>
        </p:spPr>
        <p:txBody>
          <a:bodyPr wrap="square">
            <a:spAutoFit/>
          </a:bodyPr>
          <a:lstStyle/>
          <a:p>
            <a:pPr algn="ctr"/>
            <a:r>
              <a:rPr lang="fr-FR" sz="2400" b="1" dirty="0"/>
              <a:t>Nous existons, nous existerons grâce à nos crayons. </a:t>
            </a:r>
          </a:p>
          <a:p>
            <a:pPr algn="ctr"/>
            <a:r>
              <a:rPr lang="fr-FR" sz="2400" b="1" dirty="0"/>
              <a:t>Nous écrivons sur les murs, sur les frontières entre les gens </a:t>
            </a:r>
          </a:p>
          <a:p>
            <a:pPr algn="ctr"/>
            <a:r>
              <a:rPr lang="fr-FR" sz="2400" b="1" dirty="0"/>
              <a:t>Puis nous gommons </a:t>
            </a:r>
            <a:r>
              <a:rPr lang="fr-FR" sz="2400" b="1" dirty="0" err="1"/>
              <a:t>gommons</a:t>
            </a:r>
            <a:endParaRPr lang="fr-FR" sz="2400" b="1" dirty="0"/>
          </a:p>
          <a:p>
            <a:pPr algn="ctr"/>
            <a:r>
              <a:rPr lang="fr-FR" sz="2400" b="1" dirty="0"/>
              <a:t>Et on garde le vivant, l'existant!</a:t>
            </a:r>
          </a:p>
        </p:txBody>
      </p:sp>
      <p:sp>
        <p:nvSpPr>
          <p:cNvPr id="4" name="ZoneTexte 3"/>
          <p:cNvSpPr txBox="1"/>
          <p:nvPr/>
        </p:nvSpPr>
        <p:spPr>
          <a:xfrm>
            <a:off x="1590805" y="1340285"/>
            <a:ext cx="6350696" cy="646331"/>
          </a:xfrm>
          <a:prstGeom prst="rect">
            <a:avLst/>
          </a:prstGeom>
          <a:noFill/>
        </p:spPr>
        <p:txBody>
          <a:bodyPr wrap="square" rtlCol="0">
            <a:spAutoFit/>
          </a:bodyPr>
          <a:lstStyle/>
          <a:p>
            <a:r>
              <a:rPr lang="fr-FR" sz="3600" dirty="0"/>
              <a:t>Les existantes </a:t>
            </a:r>
            <a:r>
              <a:rPr lang="fr-FR" dirty="0"/>
              <a:t>– </a:t>
            </a:r>
            <a:r>
              <a:rPr lang="fr-FR" sz="3200" dirty="0"/>
              <a:t>Collège La Vallée</a:t>
            </a:r>
          </a:p>
        </p:txBody>
      </p:sp>
      <p:pic>
        <p:nvPicPr>
          <p:cNvPr id="65538" name="Picture 2" descr="https://lh6.googleusercontent.com/X3yVNzIobms_vaviKRixL3YumFGEytAnkFRp49_03aoID9SnmTmKzSFA7c1HeVa0stHox1LNv2QL7kvcSsrbuuLJlANN0So23tCThoiNlZpmNQLB9wWRJZGxhp6HPOnQeP8Bxnz8"/>
          <p:cNvPicPr>
            <a:picLocks noChangeAspect="1" noChangeArrowheads="1"/>
          </p:cNvPicPr>
          <p:nvPr/>
        </p:nvPicPr>
        <p:blipFill>
          <a:blip r:embed="rId2" cstate="print"/>
          <a:srcRect/>
          <a:stretch>
            <a:fillRect/>
          </a:stretch>
        </p:blipFill>
        <p:spPr bwMode="auto">
          <a:xfrm>
            <a:off x="309208" y="3822228"/>
            <a:ext cx="3649018" cy="2734250"/>
          </a:xfrm>
          <a:prstGeom prst="rect">
            <a:avLst/>
          </a:prstGeom>
        </p:spPr>
        <p:style>
          <a:lnRef idx="1">
            <a:schemeClr val="dk1"/>
          </a:lnRef>
          <a:fillRef idx="3">
            <a:schemeClr val="dk1"/>
          </a:fillRef>
          <a:effectRef idx="2">
            <a:schemeClr val="dk1"/>
          </a:effectRef>
          <a:fontRef idx="minor">
            <a:schemeClr val="lt1"/>
          </a:fontRef>
        </p:style>
      </p:pic>
    </p:spTree>
    <p:extLst>
      <p:ext uri="{BB962C8B-B14F-4D97-AF65-F5344CB8AC3E}">
        <p14:creationId xmlns:p14="http://schemas.microsoft.com/office/powerpoint/2010/main" val="364681357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err="1">
                <a:solidFill>
                  <a:srgbClr val="302C24">
                    <a:alpha val="15000"/>
                  </a:srgbClr>
                </a:solidFill>
                <a:latin typeface="Impact"/>
                <a:ea typeface="宋体"/>
                <a:cs typeface="Rockwell"/>
              </a:rPr>
              <a:t>Equipes</a:t>
            </a:r>
            <a:endParaRPr lang="en-US" sz="12000" cap="all" dirty="0">
              <a:solidFill>
                <a:srgbClr val="302C24">
                  <a:alpha val="15000"/>
                </a:srgbClr>
              </a:solidFill>
              <a:effectLst/>
              <a:latin typeface="Impact"/>
              <a:ea typeface="宋体"/>
              <a:cs typeface="Rockwell"/>
            </a:endParaRPr>
          </a:p>
        </p:txBody>
      </p:sp>
      <p:sp>
        <p:nvSpPr>
          <p:cNvPr id="4" name="ZoneTexte 3"/>
          <p:cNvSpPr txBox="1"/>
          <p:nvPr/>
        </p:nvSpPr>
        <p:spPr>
          <a:xfrm>
            <a:off x="1590805" y="1340285"/>
            <a:ext cx="6350696" cy="646331"/>
          </a:xfrm>
          <a:prstGeom prst="rect">
            <a:avLst/>
          </a:prstGeom>
          <a:noFill/>
        </p:spPr>
        <p:txBody>
          <a:bodyPr wrap="square" rtlCol="0">
            <a:spAutoFit/>
          </a:bodyPr>
          <a:lstStyle/>
          <a:p>
            <a:r>
              <a:rPr lang="fr-FR" sz="3600" dirty="0"/>
              <a:t>Les inconnues </a:t>
            </a:r>
            <a:r>
              <a:rPr lang="fr-FR" dirty="0"/>
              <a:t>– </a:t>
            </a:r>
            <a:r>
              <a:rPr lang="fr-FR" sz="3200" dirty="0"/>
              <a:t>Collège La Vallée</a:t>
            </a:r>
          </a:p>
        </p:txBody>
      </p:sp>
      <p:sp>
        <p:nvSpPr>
          <p:cNvPr id="5" name="Rectangle 4"/>
          <p:cNvSpPr/>
          <p:nvPr/>
        </p:nvSpPr>
        <p:spPr>
          <a:xfrm>
            <a:off x="4484316" y="2551837"/>
            <a:ext cx="4415425" cy="2492990"/>
          </a:xfrm>
          <a:prstGeom prst="rect">
            <a:avLst/>
          </a:prstGeom>
        </p:spPr>
        <p:txBody>
          <a:bodyPr wrap="square">
            <a:spAutoFit/>
          </a:bodyPr>
          <a:lstStyle/>
          <a:p>
            <a:pPr algn="ctr"/>
            <a:r>
              <a:rPr lang="fr-FR" sz="2400" b="1" dirty="0"/>
              <a:t>Un peu fofolle </a:t>
            </a:r>
          </a:p>
          <a:p>
            <a:pPr algn="ctr"/>
            <a:r>
              <a:rPr lang="fr-FR" sz="2400" b="1" dirty="0"/>
              <a:t>Mais pas drôle</a:t>
            </a:r>
          </a:p>
          <a:p>
            <a:pPr algn="ctr"/>
            <a:r>
              <a:rPr lang="fr-FR" sz="2400" b="1" dirty="0"/>
              <a:t>C'est pas grave nos poèmes sont en or </a:t>
            </a:r>
          </a:p>
          <a:p>
            <a:pPr algn="ctr"/>
            <a:r>
              <a:rPr lang="fr-FR" sz="2400" b="1" dirty="0"/>
              <a:t>On est des copines d’abord </a:t>
            </a:r>
          </a:p>
          <a:p>
            <a:br>
              <a:rPr lang="fr-FR" dirty="0"/>
            </a:br>
            <a:endParaRPr lang="fr-FR" dirty="0"/>
          </a:p>
        </p:txBody>
      </p:sp>
      <p:pic>
        <p:nvPicPr>
          <p:cNvPr id="152578" name="Picture 2" descr="https://lh3.googleusercontent.com/cxn2GnlZKvZ6h0yxuxm61TKY_AdvfzHha1D9tRhshoIvbPfs50ykrcmh299olALCDfc5Eb2NLqqDaX-EyAc2ez8zFTlIZv59XVuv23EaIYdez7HexEopyiPnGVyDo8LiqRysYgf8"/>
          <p:cNvPicPr>
            <a:picLocks noChangeAspect="1" noChangeArrowheads="1"/>
          </p:cNvPicPr>
          <p:nvPr/>
        </p:nvPicPr>
        <p:blipFill>
          <a:blip r:embed="rId2" cstate="print"/>
          <a:srcRect/>
          <a:stretch>
            <a:fillRect/>
          </a:stretch>
        </p:blipFill>
        <p:spPr bwMode="auto">
          <a:xfrm>
            <a:off x="307549" y="3345575"/>
            <a:ext cx="4176768" cy="3132577"/>
          </a:xfrm>
          <a:prstGeom prst="rect">
            <a:avLst/>
          </a:prstGeom>
        </p:spPr>
        <p:style>
          <a:lnRef idx="1">
            <a:schemeClr val="dk1"/>
          </a:lnRef>
          <a:fillRef idx="3">
            <a:schemeClr val="dk1"/>
          </a:fillRef>
          <a:effectRef idx="2">
            <a:schemeClr val="dk1"/>
          </a:effectRef>
          <a:fontRef idx="minor">
            <a:schemeClr val="lt1"/>
          </a:fontRef>
        </p:style>
      </p:pic>
    </p:spTree>
    <p:extLst>
      <p:ext uri="{BB962C8B-B14F-4D97-AF65-F5344CB8AC3E}">
        <p14:creationId xmlns:p14="http://schemas.microsoft.com/office/powerpoint/2010/main" val="364681357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err="1">
                <a:solidFill>
                  <a:srgbClr val="302C24">
                    <a:alpha val="15000"/>
                  </a:srgbClr>
                </a:solidFill>
                <a:latin typeface="Impact"/>
                <a:ea typeface="宋体"/>
                <a:cs typeface="Rockwell"/>
              </a:rPr>
              <a:t>Equipes</a:t>
            </a:r>
            <a:endParaRPr lang="en-US" sz="12000" cap="all" dirty="0">
              <a:solidFill>
                <a:srgbClr val="302C24">
                  <a:alpha val="15000"/>
                </a:srgbClr>
              </a:solidFill>
              <a:effectLst/>
              <a:latin typeface="Impact"/>
              <a:ea typeface="宋体"/>
              <a:cs typeface="Rockwell"/>
            </a:endParaRPr>
          </a:p>
        </p:txBody>
      </p:sp>
      <p:sp>
        <p:nvSpPr>
          <p:cNvPr id="4" name="ZoneTexte 3"/>
          <p:cNvSpPr txBox="1"/>
          <p:nvPr/>
        </p:nvSpPr>
        <p:spPr>
          <a:xfrm>
            <a:off x="601250" y="1340285"/>
            <a:ext cx="8542750" cy="646331"/>
          </a:xfrm>
          <a:prstGeom prst="rect">
            <a:avLst/>
          </a:prstGeom>
          <a:noFill/>
        </p:spPr>
        <p:txBody>
          <a:bodyPr wrap="square" rtlCol="0">
            <a:spAutoFit/>
          </a:bodyPr>
          <a:lstStyle/>
          <a:p>
            <a:r>
              <a:rPr lang="fr-FR" sz="3600" dirty="0"/>
              <a:t>Les 3 mousquetaires </a:t>
            </a:r>
            <a:r>
              <a:rPr lang="fr-FR" dirty="0"/>
              <a:t>– </a:t>
            </a:r>
            <a:r>
              <a:rPr lang="fr-FR" sz="3200" dirty="0"/>
              <a:t>Collège Honoré de Balzac</a:t>
            </a:r>
          </a:p>
        </p:txBody>
      </p:sp>
      <p:pic>
        <p:nvPicPr>
          <p:cNvPr id="133122" name="Picture 2" descr="https://lh6.googleusercontent.com/7VK-FZkJ2tdZ3Nb7C2DdehNuFJwPCMZoudYaRWjn8Hp3bV9mEDimICAhyujlqtbB95mRQ2zPHDRXv2o5YoKOlulUIY-aCCMaw9D39x1ZbRT2VLv9EEWObWZac2Gy0Z4cbxNxLe22"/>
          <p:cNvPicPr>
            <a:picLocks noChangeAspect="1" noChangeArrowheads="1"/>
          </p:cNvPicPr>
          <p:nvPr/>
        </p:nvPicPr>
        <p:blipFill>
          <a:blip r:embed="rId2" cstate="print"/>
          <a:srcRect/>
          <a:stretch>
            <a:fillRect/>
          </a:stretch>
        </p:blipFill>
        <p:spPr bwMode="auto">
          <a:xfrm>
            <a:off x="217856" y="2875963"/>
            <a:ext cx="3755956" cy="2886009"/>
          </a:xfrm>
          <a:prstGeom prst="rect">
            <a:avLst/>
          </a:prstGeom>
        </p:spPr>
        <p:style>
          <a:lnRef idx="1">
            <a:schemeClr val="dk1"/>
          </a:lnRef>
          <a:fillRef idx="3">
            <a:schemeClr val="dk1"/>
          </a:fillRef>
          <a:effectRef idx="2">
            <a:schemeClr val="dk1"/>
          </a:effectRef>
          <a:fontRef idx="minor">
            <a:schemeClr val="lt1"/>
          </a:fontRef>
        </p:style>
      </p:pic>
      <p:sp>
        <p:nvSpPr>
          <p:cNvPr id="6" name="Rectangle 5"/>
          <p:cNvSpPr/>
          <p:nvPr/>
        </p:nvSpPr>
        <p:spPr>
          <a:xfrm>
            <a:off x="3973812" y="3494762"/>
            <a:ext cx="4882089" cy="1877437"/>
          </a:xfrm>
          <a:prstGeom prst="rect">
            <a:avLst/>
          </a:prstGeom>
        </p:spPr>
        <p:txBody>
          <a:bodyPr wrap="square">
            <a:spAutoFit/>
          </a:bodyPr>
          <a:lstStyle/>
          <a:p>
            <a:pPr algn="ctr"/>
            <a:r>
              <a:rPr lang="fr-FR" sz="2000" b="1" dirty="0"/>
              <a:t>Nous sommes les 3 mousquetaires, </a:t>
            </a:r>
          </a:p>
          <a:p>
            <a:pPr algn="ctr"/>
            <a:r>
              <a:rPr lang="fr-FR" sz="2000" b="1" dirty="0"/>
              <a:t>Mélissa, </a:t>
            </a:r>
            <a:r>
              <a:rPr lang="fr-FR" sz="2000" b="1" dirty="0" err="1"/>
              <a:t>Kismet</a:t>
            </a:r>
            <a:r>
              <a:rPr lang="fr-FR" sz="2000" b="1" dirty="0"/>
              <a:t> et </a:t>
            </a:r>
            <a:r>
              <a:rPr lang="fr-FR" sz="2000" b="1" dirty="0" err="1"/>
              <a:t>Ahlème</a:t>
            </a:r>
            <a:r>
              <a:rPr lang="fr-FR" sz="2000" b="1" dirty="0"/>
              <a:t>.</a:t>
            </a:r>
          </a:p>
          <a:p>
            <a:pPr algn="ctr"/>
            <a:r>
              <a:rPr lang="fr-FR" sz="2000" b="1" dirty="0"/>
              <a:t>On est enthousiastes, joueuses, et notre union fait la force.</a:t>
            </a:r>
          </a:p>
          <a:p>
            <a:br>
              <a:rPr lang="fr-FR" dirty="0"/>
            </a:br>
            <a:endParaRPr lang="fr-FR" dirty="0"/>
          </a:p>
        </p:txBody>
      </p:sp>
    </p:spTree>
    <p:extLst>
      <p:ext uri="{BB962C8B-B14F-4D97-AF65-F5344CB8AC3E}">
        <p14:creationId xmlns:p14="http://schemas.microsoft.com/office/powerpoint/2010/main" val="364681357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err="1">
                <a:solidFill>
                  <a:srgbClr val="302C24">
                    <a:alpha val="15000"/>
                  </a:srgbClr>
                </a:solidFill>
                <a:latin typeface="Impact"/>
                <a:ea typeface="宋体"/>
                <a:cs typeface="Rockwell"/>
              </a:rPr>
              <a:t>Equipes</a:t>
            </a:r>
            <a:endParaRPr lang="en-US" sz="12000" cap="all" dirty="0">
              <a:solidFill>
                <a:srgbClr val="302C24">
                  <a:alpha val="15000"/>
                </a:srgbClr>
              </a:solidFill>
              <a:effectLst/>
              <a:latin typeface="Impact"/>
              <a:ea typeface="宋体"/>
              <a:cs typeface="Rockwell"/>
            </a:endParaRPr>
          </a:p>
        </p:txBody>
      </p:sp>
      <p:sp>
        <p:nvSpPr>
          <p:cNvPr id="4" name="ZoneTexte 3"/>
          <p:cNvSpPr txBox="1"/>
          <p:nvPr/>
        </p:nvSpPr>
        <p:spPr>
          <a:xfrm>
            <a:off x="1903956" y="1340285"/>
            <a:ext cx="5787025" cy="646331"/>
          </a:xfrm>
          <a:prstGeom prst="rect">
            <a:avLst/>
          </a:prstGeom>
          <a:noFill/>
        </p:spPr>
        <p:txBody>
          <a:bodyPr wrap="square" rtlCol="0">
            <a:spAutoFit/>
          </a:bodyPr>
          <a:lstStyle/>
          <a:p>
            <a:r>
              <a:rPr lang="fr-FR" sz="3600" dirty="0"/>
              <a:t>QLR </a:t>
            </a:r>
            <a:r>
              <a:rPr lang="fr-FR" dirty="0"/>
              <a:t>– </a:t>
            </a:r>
            <a:r>
              <a:rPr lang="fr-FR" sz="3200" dirty="0"/>
              <a:t>Collège Honoré de Balzac</a:t>
            </a:r>
          </a:p>
        </p:txBody>
      </p:sp>
      <p:sp>
        <p:nvSpPr>
          <p:cNvPr id="5" name="Rectangle 4"/>
          <p:cNvSpPr/>
          <p:nvPr/>
        </p:nvSpPr>
        <p:spPr>
          <a:xfrm>
            <a:off x="555669" y="2378395"/>
            <a:ext cx="8032662" cy="2492990"/>
          </a:xfrm>
          <a:prstGeom prst="rect">
            <a:avLst/>
          </a:prstGeom>
        </p:spPr>
        <p:txBody>
          <a:bodyPr wrap="square">
            <a:spAutoFit/>
          </a:bodyPr>
          <a:lstStyle/>
          <a:p>
            <a:pPr algn="r"/>
            <a:r>
              <a:rPr lang="fr-FR" sz="2400" b="1" dirty="0"/>
              <a:t>Les bécanes sont levées</a:t>
            </a:r>
          </a:p>
          <a:p>
            <a:pPr algn="r"/>
            <a:r>
              <a:rPr lang="fr-FR" sz="2400" b="1" dirty="0"/>
              <a:t>La cité est carrée et tout ça pourquoi?</a:t>
            </a:r>
          </a:p>
          <a:p>
            <a:pPr algn="r"/>
            <a:r>
              <a:rPr lang="fr-FR" sz="2400" b="1" dirty="0"/>
              <a:t>Pour au final être éraflés</a:t>
            </a:r>
          </a:p>
          <a:p>
            <a:pPr algn="r"/>
            <a:r>
              <a:rPr lang="fr-FR" sz="2400" b="1" dirty="0"/>
              <a:t>Semelle déchirée</a:t>
            </a:r>
          </a:p>
          <a:p>
            <a:pPr algn="r"/>
            <a:r>
              <a:rPr lang="fr-FR" sz="2400" b="1" dirty="0"/>
              <a:t>Ma cité va craquer</a:t>
            </a:r>
          </a:p>
          <a:p>
            <a:br>
              <a:rPr lang="fr-FR" dirty="0"/>
            </a:br>
            <a:endParaRPr lang="fr-FR" dirty="0"/>
          </a:p>
        </p:txBody>
      </p:sp>
      <p:pic>
        <p:nvPicPr>
          <p:cNvPr id="144386" name="Picture 2" descr="https://lh3.googleusercontent.com/NXEa83vAmWBlOLgFZtfESfeW4cexJPFyNzfwbqVOcOYovQ12w62A2Q8mJtRh9D5Hfg2dWdu8zw3cnTNMEa-QZ8Iavw9oEETEHDhz0QoVp2AUqr2gtICGAhqCJE4KuP8nCyoEQB_p"/>
          <p:cNvPicPr>
            <a:picLocks noChangeAspect="1" noChangeArrowheads="1"/>
          </p:cNvPicPr>
          <p:nvPr/>
        </p:nvPicPr>
        <p:blipFill>
          <a:blip r:embed="rId2" cstate="print"/>
          <a:srcRect t="25668"/>
          <a:stretch>
            <a:fillRect/>
          </a:stretch>
        </p:blipFill>
        <p:spPr bwMode="auto">
          <a:xfrm>
            <a:off x="280487" y="3958225"/>
            <a:ext cx="5481486" cy="2708543"/>
          </a:xfrm>
          <a:prstGeom prst="rect">
            <a:avLst/>
          </a:prstGeom>
        </p:spPr>
        <p:style>
          <a:lnRef idx="1">
            <a:schemeClr val="dk1"/>
          </a:lnRef>
          <a:fillRef idx="3">
            <a:schemeClr val="dk1"/>
          </a:fillRef>
          <a:effectRef idx="2">
            <a:schemeClr val="dk1"/>
          </a:effectRef>
          <a:fontRef idx="minor">
            <a:schemeClr val="lt1"/>
          </a:fontRef>
        </p:style>
      </p:pic>
    </p:spTree>
    <p:extLst>
      <p:ext uri="{BB962C8B-B14F-4D97-AF65-F5344CB8AC3E}">
        <p14:creationId xmlns:p14="http://schemas.microsoft.com/office/powerpoint/2010/main" val="364681357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err="1">
                <a:solidFill>
                  <a:srgbClr val="302C24">
                    <a:alpha val="15000"/>
                  </a:srgbClr>
                </a:solidFill>
                <a:latin typeface="Impact"/>
                <a:ea typeface="宋体"/>
                <a:cs typeface="Rockwell"/>
              </a:rPr>
              <a:t>Equipes</a:t>
            </a:r>
            <a:endParaRPr lang="en-US" sz="12000" cap="all" dirty="0">
              <a:solidFill>
                <a:srgbClr val="302C24">
                  <a:alpha val="15000"/>
                </a:srgbClr>
              </a:solidFill>
              <a:effectLst/>
              <a:latin typeface="Impact"/>
              <a:ea typeface="宋体"/>
              <a:cs typeface="Rockwell"/>
            </a:endParaRPr>
          </a:p>
        </p:txBody>
      </p:sp>
      <p:sp>
        <p:nvSpPr>
          <p:cNvPr id="4" name="ZoneTexte 3"/>
          <p:cNvSpPr txBox="1"/>
          <p:nvPr/>
        </p:nvSpPr>
        <p:spPr>
          <a:xfrm>
            <a:off x="1152395" y="1340285"/>
            <a:ext cx="8542750" cy="646331"/>
          </a:xfrm>
          <a:prstGeom prst="rect">
            <a:avLst/>
          </a:prstGeom>
          <a:noFill/>
        </p:spPr>
        <p:txBody>
          <a:bodyPr wrap="square" rtlCol="0">
            <a:spAutoFit/>
          </a:bodyPr>
          <a:lstStyle/>
          <a:p>
            <a:r>
              <a:rPr lang="fr-FR" sz="3600" dirty="0"/>
              <a:t>Les 4 étoiles </a:t>
            </a:r>
            <a:r>
              <a:rPr lang="fr-FR" dirty="0"/>
              <a:t>– </a:t>
            </a:r>
            <a:r>
              <a:rPr lang="fr-FR" sz="3200" dirty="0"/>
              <a:t>Collège Honoré de Balzac</a:t>
            </a:r>
          </a:p>
        </p:txBody>
      </p:sp>
      <p:pic>
        <p:nvPicPr>
          <p:cNvPr id="143362" name="Picture 2" descr="https://lh5.googleusercontent.com/JMt3GFFbrFR2jdvwQ-0zbFknxvHDCig4Dy87Wr3KgcpvQ49p5QqMJfN1OZPgwsf_QoysE5eD8HFd6zDpH2CZpO7EBnEIDoqVEqkKsJcFQTqW_25App6HqAD9fyi2xt1LYG0KQ7-S"/>
          <p:cNvPicPr>
            <a:picLocks noChangeAspect="1" noChangeArrowheads="1"/>
          </p:cNvPicPr>
          <p:nvPr/>
        </p:nvPicPr>
        <p:blipFill>
          <a:blip r:embed="rId2" cstate="print"/>
          <a:srcRect r="13646"/>
          <a:stretch>
            <a:fillRect/>
          </a:stretch>
        </p:blipFill>
        <p:spPr bwMode="auto">
          <a:xfrm>
            <a:off x="181627" y="4264313"/>
            <a:ext cx="4208745" cy="2369888"/>
          </a:xfrm>
          <a:prstGeom prst="rect">
            <a:avLst/>
          </a:prstGeom>
          <a:ln/>
        </p:spPr>
        <p:style>
          <a:lnRef idx="1">
            <a:schemeClr val="dk1"/>
          </a:lnRef>
          <a:fillRef idx="3">
            <a:schemeClr val="dk1"/>
          </a:fillRef>
          <a:effectRef idx="2">
            <a:schemeClr val="dk1"/>
          </a:effectRef>
          <a:fontRef idx="minor">
            <a:schemeClr val="lt1"/>
          </a:fontRef>
        </p:style>
      </p:pic>
      <p:sp>
        <p:nvSpPr>
          <p:cNvPr id="5" name="Rectangle 4"/>
          <p:cNvSpPr/>
          <p:nvPr/>
        </p:nvSpPr>
        <p:spPr>
          <a:xfrm>
            <a:off x="4390372" y="3202484"/>
            <a:ext cx="4572000" cy="2123658"/>
          </a:xfrm>
          <a:prstGeom prst="rect">
            <a:avLst/>
          </a:prstGeom>
        </p:spPr>
        <p:txBody>
          <a:bodyPr>
            <a:spAutoFit/>
          </a:bodyPr>
          <a:lstStyle/>
          <a:p>
            <a:pPr algn="ctr"/>
            <a:r>
              <a:rPr lang="fr-FR" sz="2400" b="1" dirty="0"/>
              <a:t>Les 4 étoiles</a:t>
            </a:r>
          </a:p>
          <a:p>
            <a:pPr algn="ctr"/>
            <a:r>
              <a:rPr lang="fr-FR" sz="2400" b="1" dirty="0"/>
              <a:t>S’élèvent avec leurs âmes</a:t>
            </a:r>
          </a:p>
          <a:p>
            <a:pPr algn="ctr"/>
            <a:r>
              <a:rPr lang="fr-FR" sz="2400" b="1" dirty="0"/>
              <a:t>Et leur imagination</a:t>
            </a:r>
          </a:p>
          <a:p>
            <a:pPr algn="ctr"/>
            <a:r>
              <a:rPr lang="fr-FR" sz="2400" b="1" dirty="0"/>
              <a:t>Pour changer</a:t>
            </a:r>
          </a:p>
          <a:p>
            <a:br>
              <a:rPr lang="fr-FR" dirty="0"/>
            </a:br>
            <a:endParaRPr lang="fr-FR" dirty="0"/>
          </a:p>
        </p:txBody>
      </p:sp>
    </p:spTree>
    <p:extLst>
      <p:ext uri="{BB962C8B-B14F-4D97-AF65-F5344CB8AC3E}">
        <p14:creationId xmlns:p14="http://schemas.microsoft.com/office/powerpoint/2010/main" val="364681357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err="1">
                <a:solidFill>
                  <a:srgbClr val="302C24">
                    <a:alpha val="15000"/>
                  </a:srgbClr>
                </a:solidFill>
                <a:latin typeface="Impact"/>
                <a:ea typeface="宋体"/>
                <a:cs typeface="Rockwell"/>
              </a:rPr>
              <a:t>Equipes</a:t>
            </a:r>
            <a:endParaRPr lang="en-US" sz="12000" cap="all" dirty="0">
              <a:solidFill>
                <a:srgbClr val="302C24">
                  <a:alpha val="15000"/>
                </a:srgbClr>
              </a:solidFill>
              <a:effectLst/>
              <a:latin typeface="Impact"/>
              <a:ea typeface="宋体"/>
              <a:cs typeface="Rockwell"/>
            </a:endParaRPr>
          </a:p>
        </p:txBody>
      </p:sp>
      <p:sp>
        <p:nvSpPr>
          <p:cNvPr id="4" name="ZoneTexte 3"/>
          <p:cNvSpPr txBox="1"/>
          <p:nvPr/>
        </p:nvSpPr>
        <p:spPr>
          <a:xfrm>
            <a:off x="601250" y="1340285"/>
            <a:ext cx="8542750" cy="646331"/>
          </a:xfrm>
          <a:prstGeom prst="rect">
            <a:avLst/>
          </a:prstGeom>
          <a:noFill/>
        </p:spPr>
        <p:txBody>
          <a:bodyPr wrap="square" rtlCol="0">
            <a:spAutoFit/>
          </a:bodyPr>
          <a:lstStyle/>
          <a:p>
            <a:r>
              <a:rPr lang="fr-FR" sz="3600" dirty="0"/>
              <a:t>Les fraises </a:t>
            </a:r>
            <a:r>
              <a:rPr lang="fr-FR" sz="3600" dirty="0" err="1"/>
              <a:t>Tagaslam</a:t>
            </a:r>
            <a:r>
              <a:rPr lang="fr-FR" dirty="0"/>
              <a:t>– </a:t>
            </a:r>
            <a:r>
              <a:rPr lang="fr-FR" sz="3200" dirty="0"/>
              <a:t>Collège Honoré de Balzac</a:t>
            </a:r>
          </a:p>
        </p:txBody>
      </p:sp>
      <p:sp>
        <p:nvSpPr>
          <p:cNvPr id="5" name="Rectangle 4"/>
          <p:cNvSpPr/>
          <p:nvPr/>
        </p:nvSpPr>
        <p:spPr>
          <a:xfrm>
            <a:off x="3837129" y="3482236"/>
            <a:ext cx="4572000" cy="2185214"/>
          </a:xfrm>
          <a:prstGeom prst="rect">
            <a:avLst/>
          </a:prstGeom>
        </p:spPr>
        <p:txBody>
          <a:bodyPr>
            <a:spAutoFit/>
          </a:bodyPr>
          <a:lstStyle/>
          <a:p>
            <a:pPr algn="ctr"/>
            <a:r>
              <a:rPr lang="fr-FR" sz="2000" b="1" dirty="0"/>
              <a:t>Les animaux sont nos défenseurs</a:t>
            </a:r>
          </a:p>
          <a:p>
            <a:pPr algn="ctr"/>
            <a:r>
              <a:rPr lang="fr-FR" sz="2000" b="1" dirty="0"/>
              <a:t>​La lecture et l'écriture, nos armures</a:t>
            </a:r>
          </a:p>
          <a:p>
            <a:pPr algn="ctr"/>
            <a:r>
              <a:rPr lang="fr-FR" sz="2000" b="1" dirty="0"/>
              <a:t>​Le sport, notre arme</a:t>
            </a:r>
          </a:p>
          <a:p>
            <a:pPr algn="ctr"/>
            <a:r>
              <a:rPr lang="fr-FR" sz="2000" b="1" dirty="0"/>
              <a:t>​Le chant, notre cri de guerre</a:t>
            </a:r>
          </a:p>
          <a:p>
            <a:pPr algn="ctr"/>
            <a:r>
              <a:rPr lang="fr-FR" sz="2000" b="1" dirty="0"/>
              <a:t>Le </a:t>
            </a:r>
            <a:r>
              <a:rPr lang="fr-FR" sz="2000" b="1" dirty="0" err="1"/>
              <a:t>slam</a:t>
            </a:r>
            <a:r>
              <a:rPr lang="fr-FR" sz="2000" b="1" dirty="0"/>
              <a:t> est notre terrain de bataille</a:t>
            </a:r>
          </a:p>
          <a:p>
            <a:br>
              <a:rPr lang="fr-FR" dirty="0"/>
            </a:br>
            <a:endParaRPr lang="fr-FR" dirty="0"/>
          </a:p>
        </p:txBody>
      </p:sp>
      <p:pic>
        <p:nvPicPr>
          <p:cNvPr id="142338" name="Picture 2" descr="https://lh5.googleusercontent.com/8oz2bcpnuzLsgVfKPeIQUalc6br4UxUW05O7AodiQxgHVByMQtPW63bBC0FRgbL8jAeYK3z9-rNNnvwLXCLGf4D0JtaI94ze5vCZ6UBEr3nD4ZS-_jfRplTLl246ix5aD8M6MsUF"/>
          <p:cNvPicPr>
            <a:picLocks noChangeAspect="1" noChangeArrowheads="1"/>
          </p:cNvPicPr>
          <p:nvPr/>
        </p:nvPicPr>
        <p:blipFill>
          <a:blip r:embed="rId2" cstate="print"/>
          <a:stretch>
            <a:fillRect/>
          </a:stretch>
        </p:blipFill>
        <p:spPr bwMode="auto">
          <a:xfrm>
            <a:off x="244921" y="2640125"/>
            <a:ext cx="3330756" cy="3916854"/>
          </a:xfrm>
          <a:prstGeom prst="rect">
            <a:avLst/>
          </a:prstGeom>
          <a:ln/>
        </p:spPr>
        <p:style>
          <a:lnRef idx="1">
            <a:schemeClr val="dk1"/>
          </a:lnRef>
          <a:fillRef idx="3">
            <a:schemeClr val="dk1"/>
          </a:fillRef>
          <a:effectRef idx="2">
            <a:schemeClr val="dk1"/>
          </a:effectRef>
          <a:fontRef idx="minor">
            <a:schemeClr val="lt1"/>
          </a:fontRef>
        </p:style>
      </p:pic>
    </p:spTree>
    <p:extLst>
      <p:ext uri="{BB962C8B-B14F-4D97-AF65-F5344CB8AC3E}">
        <p14:creationId xmlns:p14="http://schemas.microsoft.com/office/powerpoint/2010/main" val="364681357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err="1">
                <a:solidFill>
                  <a:srgbClr val="302C24">
                    <a:alpha val="15000"/>
                  </a:srgbClr>
                </a:solidFill>
                <a:latin typeface="Impact"/>
                <a:ea typeface="宋体"/>
                <a:cs typeface="Rockwell"/>
              </a:rPr>
              <a:t>Equipes</a:t>
            </a:r>
            <a:endParaRPr lang="en-US" sz="12000" cap="all" dirty="0">
              <a:solidFill>
                <a:srgbClr val="302C24">
                  <a:alpha val="15000"/>
                </a:srgbClr>
              </a:solidFill>
              <a:effectLst/>
              <a:latin typeface="Impact"/>
              <a:ea typeface="宋体"/>
              <a:cs typeface="Rockwell"/>
            </a:endParaRPr>
          </a:p>
        </p:txBody>
      </p:sp>
      <p:sp>
        <p:nvSpPr>
          <p:cNvPr id="3" name="Rectangle 2"/>
          <p:cNvSpPr/>
          <p:nvPr/>
        </p:nvSpPr>
        <p:spPr>
          <a:xfrm>
            <a:off x="5166986" y="3469710"/>
            <a:ext cx="2949880" cy="1569660"/>
          </a:xfrm>
          <a:prstGeom prst="rect">
            <a:avLst/>
          </a:prstGeom>
        </p:spPr>
        <p:txBody>
          <a:bodyPr wrap="square">
            <a:spAutoFit/>
          </a:bodyPr>
          <a:lstStyle/>
          <a:p>
            <a:r>
              <a:rPr lang="fr-FR" sz="2400" b="1" dirty="0"/>
              <a:t>S</a:t>
            </a:r>
            <a:r>
              <a:rPr lang="fr-FR" sz="2400" dirty="0"/>
              <a:t>uper</a:t>
            </a:r>
          </a:p>
          <a:p>
            <a:r>
              <a:rPr lang="fr-FR" sz="2400" b="1" dirty="0"/>
              <a:t>L</a:t>
            </a:r>
            <a:r>
              <a:rPr lang="fr-FR" sz="2400" dirty="0"/>
              <a:t>ectrices</a:t>
            </a:r>
          </a:p>
          <a:p>
            <a:r>
              <a:rPr lang="fr-FR" sz="2400" b="1" dirty="0"/>
              <a:t>A</a:t>
            </a:r>
            <a:r>
              <a:rPr lang="fr-FR" sz="2400" dirty="0"/>
              <a:t>mies </a:t>
            </a:r>
          </a:p>
          <a:p>
            <a:r>
              <a:rPr lang="fr-FR" sz="2400" b="1" dirty="0"/>
              <a:t>M</a:t>
            </a:r>
            <a:r>
              <a:rPr lang="fr-FR" sz="2400" dirty="0"/>
              <a:t>erveilleuses </a:t>
            </a:r>
          </a:p>
        </p:txBody>
      </p:sp>
      <p:sp>
        <p:nvSpPr>
          <p:cNvPr id="4" name="Rectangle 3"/>
          <p:cNvSpPr/>
          <p:nvPr/>
        </p:nvSpPr>
        <p:spPr>
          <a:xfrm>
            <a:off x="1359073" y="1551564"/>
            <a:ext cx="7415409" cy="646331"/>
          </a:xfrm>
          <a:prstGeom prst="rect">
            <a:avLst/>
          </a:prstGeom>
        </p:spPr>
        <p:txBody>
          <a:bodyPr wrap="square">
            <a:spAutoFit/>
          </a:bodyPr>
          <a:lstStyle/>
          <a:p>
            <a:r>
              <a:rPr lang="fr-FR" sz="3600" dirty="0"/>
              <a:t>Archange </a:t>
            </a:r>
            <a:r>
              <a:rPr lang="fr-FR" sz="3200" dirty="0"/>
              <a:t>- Collège Blanche de Castille </a:t>
            </a:r>
          </a:p>
        </p:txBody>
      </p:sp>
      <p:pic>
        <p:nvPicPr>
          <p:cNvPr id="108546" name="Picture 2" descr="C:\Users\Juliette\Downloads\PhotoGroupeARCHANGEAmbrineFakiriChloéLabeurCamilleDupuisOndineBéranger.jpg"/>
          <p:cNvPicPr>
            <a:picLocks noChangeAspect="1" noChangeArrowheads="1"/>
          </p:cNvPicPr>
          <p:nvPr/>
        </p:nvPicPr>
        <p:blipFill>
          <a:blip r:embed="rId2" cstate="print"/>
          <a:srcRect l="9817" t="28493" r="7808" b="3196"/>
          <a:stretch>
            <a:fillRect/>
          </a:stretch>
        </p:blipFill>
        <p:spPr bwMode="auto">
          <a:xfrm>
            <a:off x="162838" y="3288847"/>
            <a:ext cx="4039644" cy="3349949"/>
          </a:xfrm>
          <a:prstGeom prst="rect">
            <a:avLst/>
          </a:prstGeom>
        </p:spPr>
        <p:style>
          <a:lnRef idx="1">
            <a:schemeClr val="dk1"/>
          </a:lnRef>
          <a:fillRef idx="3">
            <a:schemeClr val="dk1"/>
          </a:fillRef>
          <a:effectRef idx="2">
            <a:schemeClr val="dk1"/>
          </a:effectRef>
          <a:fontRef idx="minor">
            <a:schemeClr val="lt1"/>
          </a:fontRef>
        </p:style>
      </p:pic>
    </p:spTree>
    <p:extLst>
      <p:ext uri="{BB962C8B-B14F-4D97-AF65-F5344CB8AC3E}">
        <p14:creationId xmlns:p14="http://schemas.microsoft.com/office/powerpoint/2010/main" val="364681357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err="1">
                <a:solidFill>
                  <a:srgbClr val="302C24">
                    <a:alpha val="15000"/>
                  </a:srgbClr>
                </a:solidFill>
                <a:latin typeface="Impact"/>
                <a:ea typeface="宋体"/>
                <a:cs typeface="Rockwell"/>
              </a:rPr>
              <a:t>Equipes</a:t>
            </a:r>
            <a:endParaRPr lang="en-US" sz="12000" cap="all" dirty="0">
              <a:solidFill>
                <a:srgbClr val="302C24">
                  <a:alpha val="15000"/>
                </a:srgbClr>
              </a:solidFill>
              <a:effectLst/>
              <a:latin typeface="Impact"/>
              <a:ea typeface="宋体"/>
              <a:cs typeface="Rockwell"/>
            </a:endParaRPr>
          </a:p>
        </p:txBody>
      </p:sp>
      <p:sp>
        <p:nvSpPr>
          <p:cNvPr id="3" name="Rectangle 2"/>
          <p:cNvSpPr/>
          <p:nvPr/>
        </p:nvSpPr>
        <p:spPr>
          <a:xfrm>
            <a:off x="1" y="4857452"/>
            <a:ext cx="9144000" cy="2000548"/>
          </a:xfrm>
          <a:prstGeom prst="rect">
            <a:avLst/>
          </a:prstGeom>
        </p:spPr>
        <p:txBody>
          <a:bodyPr wrap="square">
            <a:spAutoFit/>
          </a:bodyPr>
          <a:lstStyle/>
          <a:p>
            <a:pPr algn="ctr"/>
            <a:r>
              <a:rPr lang="fr-FR" sz="2000" b="1" dirty="0"/>
              <a:t>Nous avons écrit ce texte pour dire aux gens que le harcèlement ne sert à rien, à part les faire souffrir ou les enfoncer. Certains cas peuvent aller très loin et rares sont ceux qui arrivent à en sortir. Alors, ce texte, nous l’avons écrit pour essayer de nous mettre dans la peau de la victime de harcèlement et lui faire comprendre que cela engendre pour elle une vie très dure et malheureuse. Surtout n’essayez pas d’embêter une personne, cela ne vous apportera rien de bon sauf des ennuis, certainement </a:t>
            </a:r>
            <a:r>
              <a:rPr lang="fr-FR" sz="2000" dirty="0"/>
              <a:t>! </a:t>
            </a:r>
          </a:p>
        </p:txBody>
      </p:sp>
      <p:sp>
        <p:nvSpPr>
          <p:cNvPr id="4" name="Rectangle 3"/>
          <p:cNvSpPr/>
          <p:nvPr/>
        </p:nvSpPr>
        <p:spPr>
          <a:xfrm>
            <a:off x="1359073" y="1551564"/>
            <a:ext cx="7415409" cy="646331"/>
          </a:xfrm>
          <a:prstGeom prst="rect">
            <a:avLst/>
          </a:prstGeom>
        </p:spPr>
        <p:txBody>
          <a:bodyPr wrap="square">
            <a:spAutoFit/>
          </a:bodyPr>
          <a:lstStyle/>
          <a:p>
            <a:r>
              <a:rPr lang="fr-FR" sz="3600" dirty="0"/>
              <a:t>Les B.L.C </a:t>
            </a:r>
            <a:r>
              <a:rPr lang="fr-FR" sz="3200" dirty="0"/>
              <a:t>- Collège Blanche de Castille </a:t>
            </a:r>
          </a:p>
        </p:txBody>
      </p:sp>
      <p:pic>
        <p:nvPicPr>
          <p:cNvPr id="109570" name="Picture 2" descr="https://lh5.googleusercontent.com/mU0sabv_Loj9Pklya8AcH-uAetXj5obVBv1fikiKxUBhYPlytt20ZpnX82HQG2L9zQTx2_eY1MkUs02vx2J1c8jzpomxFTNkDffj1odkymyfoYLfVJE5WOxKf9FNX59qiJY4P2ya"/>
          <p:cNvPicPr>
            <a:picLocks noChangeAspect="1" noChangeArrowheads="1"/>
          </p:cNvPicPr>
          <p:nvPr/>
        </p:nvPicPr>
        <p:blipFill>
          <a:blip r:embed="rId2" cstate="print"/>
          <a:srcRect t="25685" b="21874"/>
          <a:stretch>
            <a:fillRect/>
          </a:stretch>
        </p:blipFill>
        <p:spPr bwMode="auto">
          <a:xfrm>
            <a:off x="3217841" y="2197831"/>
            <a:ext cx="2857282" cy="2659621"/>
          </a:xfrm>
          <a:prstGeom prst="rect">
            <a:avLst/>
          </a:prstGeom>
          <a:noFill/>
          <a:ln>
            <a:noFill/>
          </a:ln>
        </p:spPr>
      </p:pic>
    </p:spTree>
    <p:extLst>
      <p:ext uri="{BB962C8B-B14F-4D97-AF65-F5344CB8AC3E}">
        <p14:creationId xmlns:p14="http://schemas.microsoft.com/office/powerpoint/2010/main" val="364681357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1"/>
          <p:cNvSpPr txBox="1">
            <a:spLocks/>
          </p:cNvSpPr>
          <p:nvPr/>
        </p:nvSpPr>
        <p:spPr>
          <a:xfrm>
            <a:off x="896273" y="-227590"/>
            <a:ext cx="7512856" cy="1364965"/>
          </a:xfrm>
          <a:prstGeom prst="rect">
            <a:avLst/>
          </a:prstGeom>
          <a:noFill/>
          <a:ln>
            <a:noFill/>
          </a:ln>
          <a:effectLst/>
          <a:extLst>
            <a:ext uri="{FAA26D3D-D897-4be2-8F04-BA451C77F1D7}">
              <ma14:placeholder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a:contourClr>
                <a:schemeClr val="bg1"/>
              </a:contourClr>
            </a:sp3d>
          </a:bodyPr>
          <a:lstStyle/>
          <a:p>
            <a:pPr algn="ctr">
              <a:spcAft>
                <a:spcPts val="0"/>
              </a:spcAft>
            </a:pPr>
            <a:r>
              <a:rPr lang="en-US" sz="12000" cap="all" dirty="0" err="1">
                <a:solidFill>
                  <a:srgbClr val="302C24">
                    <a:alpha val="15000"/>
                  </a:srgbClr>
                </a:solidFill>
                <a:latin typeface="Impact"/>
                <a:ea typeface="宋体"/>
                <a:cs typeface="Rockwell"/>
              </a:rPr>
              <a:t>Equipes</a:t>
            </a:r>
            <a:endParaRPr lang="en-US" sz="12000" cap="all" dirty="0">
              <a:solidFill>
                <a:srgbClr val="302C24">
                  <a:alpha val="15000"/>
                </a:srgbClr>
              </a:solidFill>
              <a:effectLst/>
              <a:latin typeface="Impact"/>
              <a:ea typeface="宋体"/>
              <a:cs typeface="Rockwell"/>
            </a:endParaRPr>
          </a:p>
        </p:txBody>
      </p:sp>
      <p:sp>
        <p:nvSpPr>
          <p:cNvPr id="5" name="Rectangle 4"/>
          <p:cNvSpPr/>
          <p:nvPr/>
        </p:nvSpPr>
        <p:spPr>
          <a:xfrm>
            <a:off x="156027" y="1390389"/>
            <a:ext cx="8987973" cy="646331"/>
          </a:xfrm>
          <a:prstGeom prst="rect">
            <a:avLst/>
          </a:prstGeom>
        </p:spPr>
        <p:txBody>
          <a:bodyPr wrap="none">
            <a:spAutoFit/>
          </a:bodyPr>
          <a:lstStyle/>
          <a:p>
            <a:r>
              <a:rPr lang="fr-FR" sz="3600" dirty="0"/>
              <a:t>Les </a:t>
            </a:r>
            <a:r>
              <a:rPr lang="fr-FR" sz="3600" dirty="0" err="1"/>
              <a:t>slameuses</a:t>
            </a:r>
            <a:r>
              <a:rPr lang="fr-FR" sz="3600" dirty="0"/>
              <a:t> </a:t>
            </a:r>
            <a:r>
              <a:rPr lang="fr-FR" sz="3600" dirty="0" err="1"/>
              <a:t>queens</a:t>
            </a:r>
            <a:r>
              <a:rPr lang="fr-FR" sz="3600" dirty="0"/>
              <a:t> </a:t>
            </a:r>
            <a:r>
              <a:rPr lang="fr-FR" dirty="0"/>
              <a:t>– </a:t>
            </a:r>
            <a:r>
              <a:rPr lang="fr-FR" sz="3200" dirty="0"/>
              <a:t>Collège Blanche de Castille  </a:t>
            </a:r>
          </a:p>
        </p:txBody>
      </p:sp>
      <p:sp>
        <p:nvSpPr>
          <p:cNvPr id="23554" name="Rectangle 2"/>
          <p:cNvSpPr>
            <a:spLocks noChangeArrowheads="1"/>
          </p:cNvSpPr>
          <p:nvPr/>
        </p:nvSpPr>
        <p:spPr bwMode="auto">
          <a:xfrm>
            <a:off x="1046586" y="2036720"/>
            <a:ext cx="6804394" cy="163121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fr-FR" sz="2000" b="1" dirty="0"/>
              <a:t>Bonjour, nous sommes </a:t>
            </a:r>
            <a:r>
              <a:rPr lang="fr-FR" sz="2000" b="1" dirty="0" err="1"/>
              <a:t>Maevane</a:t>
            </a:r>
            <a:r>
              <a:rPr lang="fr-FR" sz="2000" b="1" dirty="0"/>
              <a:t> et Jade, deux élèves de 4e4 du Collège Blanche de Castille à La Chapelle-La-Reine. Aujourd'hui, nous </a:t>
            </a:r>
            <a:r>
              <a:rPr lang="fr-FR" sz="2000" b="1" dirty="0" err="1"/>
              <a:t>slamons</a:t>
            </a:r>
            <a:r>
              <a:rPr lang="fr-FR" sz="2000" b="1" dirty="0"/>
              <a:t> pour la passion. Le fait de s'affronter sur scène nous fait nous évader ; nous pouvons jouer avec les émotions afin de vous faire rire</a:t>
            </a:r>
            <a:r>
              <a:rPr lang="fr-FR" sz="2000" dirty="0"/>
              <a:t>.</a:t>
            </a:r>
            <a:endParaRPr kumimoji="0" lang="fr-FR" sz="2000" b="1" i="0" u="none" strike="noStrike" cap="none" normalizeH="0" baseline="0" dirty="0">
              <a:ln>
                <a:noFill/>
              </a:ln>
              <a:solidFill>
                <a:schemeClr val="tx1"/>
              </a:solidFill>
              <a:effectLst/>
              <a:cs typeface="Arial" pitchFamily="34" charset="0"/>
            </a:endParaRPr>
          </a:p>
        </p:txBody>
      </p:sp>
      <p:pic>
        <p:nvPicPr>
          <p:cNvPr id="110594" name="Picture 2" descr="C:\Users\Juliette\Downloads\IMG_20190418_150004.jpg"/>
          <p:cNvPicPr>
            <a:picLocks noChangeAspect="1" noChangeArrowheads="1"/>
          </p:cNvPicPr>
          <p:nvPr/>
        </p:nvPicPr>
        <p:blipFill>
          <a:blip r:embed="rId2" cstate="print"/>
          <a:srcRect l="14658" t="29698" r="53685" b="22923"/>
          <a:stretch>
            <a:fillRect/>
          </a:stretch>
        </p:blipFill>
        <p:spPr bwMode="auto">
          <a:xfrm rot="5400000">
            <a:off x="2959039" y="3490665"/>
            <a:ext cx="2894724" cy="3249264"/>
          </a:xfrm>
          <a:prstGeom prst="rect">
            <a:avLst/>
          </a:prstGeom>
        </p:spPr>
        <p:style>
          <a:lnRef idx="1">
            <a:schemeClr val="dk1"/>
          </a:lnRef>
          <a:fillRef idx="3">
            <a:schemeClr val="dk1"/>
          </a:fillRef>
          <a:effectRef idx="2">
            <a:schemeClr val="dk1"/>
          </a:effectRef>
          <a:fontRef idx="minor">
            <a:schemeClr val="lt1"/>
          </a:fontRef>
        </p:style>
      </p:pic>
    </p:spTree>
    <p:extLst>
      <p:ext uri="{BB962C8B-B14F-4D97-AF65-F5344CB8AC3E}">
        <p14:creationId xmlns:p14="http://schemas.microsoft.com/office/powerpoint/2010/main" val="2663665509"/>
      </p:ext>
    </p:extLst>
  </p:cSld>
  <p:clrMapOvr>
    <a:masterClrMapping/>
  </p:clrMapOvr>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 Id="rId5" Type="http://schemas.openxmlformats.org/officeDocument/2006/relationships/image" Target="../media/image5.jpeg"/><Relationship Id="rId4" Type="http://schemas.openxmlformats.org/officeDocument/2006/relationships/image" Target="../media/image4.jpeg"/></Relationships>
</file>

<file path=ppt/theme/theme1.xml><?xml version="1.0" encoding="utf-8"?>
<a:theme xmlns:a="http://schemas.openxmlformats.org/drawingml/2006/main" name="Inkwell">
  <a:themeElements>
    <a:clrScheme name="Personnalisée 1">
      <a:dk1>
        <a:sysClr val="windowText" lastClr="000000"/>
      </a:dk1>
      <a:lt1>
        <a:srgbClr val="C0732C"/>
      </a:lt1>
      <a:dk2>
        <a:srgbClr val="2A2515"/>
      </a:dk2>
      <a:lt2>
        <a:srgbClr val="82682C"/>
      </a:lt2>
      <a:accent1>
        <a:srgbClr val="B74D21"/>
      </a:accent1>
      <a:accent2>
        <a:srgbClr val="A32323"/>
      </a:accent2>
      <a:accent3>
        <a:srgbClr val="4576A3"/>
      </a:accent3>
      <a:accent4>
        <a:srgbClr val="615D9A"/>
      </a:accent4>
      <a:accent5>
        <a:srgbClr val="67924B"/>
      </a:accent5>
      <a:accent6>
        <a:srgbClr val="BF7B1B"/>
      </a:accent6>
      <a:hlink>
        <a:srgbClr val="99350B"/>
      </a:hlink>
      <a:folHlink>
        <a:srgbClr val="785140"/>
      </a:folHlink>
    </a:clrScheme>
    <a:fontScheme name="Inkwell">
      <a:majorFont>
        <a:latin typeface="Goudy Old Style"/>
        <a:ea typeface=""/>
        <a:cs typeface=""/>
        <a:font script="Jpan" typeface="ＭＳ 明朝"/>
        <a:font script="Hans" typeface="宋体"/>
        <a:font script="Hant" typeface="新細明體"/>
      </a:majorFont>
      <a:minorFont>
        <a:latin typeface="Goudy Old Style"/>
        <a:ea typeface=""/>
        <a:cs typeface=""/>
        <a:font script="Jpan" typeface="ＭＳ 明朝"/>
        <a:font script="Hans" typeface="宋体"/>
        <a:font script="Hant" typeface="新細明體"/>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254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Encrier.thmx</Template>
  <TotalTime>17399</TotalTime>
  <Words>3682</Words>
  <Application>Microsoft Office PowerPoint</Application>
  <PresentationFormat>Affichage à l'écran (4:3)</PresentationFormat>
  <Paragraphs>782</Paragraphs>
  <Slides>132</Slides>
  <Notes>0</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132</vt:i4>
      </vt:variant>
    </vt:vector>
  </HeadingPairs>
  <TitlesOfParts>
    <vt:vector size="142" baseType="lpstr">
      <vt:lpstr>American Typewriter Condensed</vt:lpstr>
      <vt:lpstr>American Typewriter Light</vt:lpstr>
      <vt:lpstr>Arial</vt:lpstr>
      <vt:lpstr>Calibri</vt:lpstr>
      <vt:lpstr>Goudy Old Style</vt:lpstr>
      <vt:lpstr>Impact</vt:lpstr>
      <vt:lpstr>Rockwell</vt:lpstr>
      <vt:lpstr>Trebuchet MS</vt:lpstr>
      <vt:lpstr>Wingdings</vt:lpstr>
      <vt:lpstr>Inkwell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Romane Brechet</dc:creator>
  <cp:lastModifiedBy>adeline FAIDER LOGET</cp:lastModifiedBy>
  <cp:revision>492</cp:revision>
  <dcterms:created xsi:type="dcterms:W3CDTF">2018-04-19T10:05:10Z</dcterms:created>
  <dcterms:modified xsi:type="dcterms:W3CDTF">2019-05-20T20:28:46Z</dcterms:modified>
</cp:coreProperties>
</file>